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7" r:id="rId2"/>
    <p:sldId id="260" r:id="rId3"/>
    <p:sldId id="258" r:id="rId4"/>
    <p:sldId id="259" r:id="rId5"/>
    <p:sldId id="261" r:id="rId6"/>
    <p:sldId id="279" r:id="rId7"/>
    <p:sldId id="265" r:id="rId8"/>
    <p:sldId id="262" r:id="rId9"/>
    <p:sldId id="263" r:id="rId10"/>
    <p:sldId id="266" r:id="rId11"/>
    <p:sldId id="267" r:id="rId12"/>
    <p:sldId id="281" r:id="rId13"/>
    <p:sldId id="268" r:id="rId14"/>
    <p:sldId id="269" r:id="rId15"/>
    <p:sldId id="270" r:id="rId16"/>
    <p:sldId id="280" r:id="rId17"/>
    <p:sldId id="271" r:id="rId18"/>
    <p:sldId id="273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3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170560"/>
        <c:axId val="33172096"/>
      </c:barChart>
      <c:catAx>
        <c:axId val="33170560"/>
        <c:scaling>
          <c:orientation val="minMax"/>
        </c:scaling>
        <c:delete val="0"/>
        <c:axPos val="b"/>
        <c:majorTickMark val="out"/>
        <c:minorTickMark val="none"/>
        <c:tickLblPos val="nextTo"/>
        <c:crossAx val="33172096"/>
        <c:crosses val="autoZero"/>
        <c:auto val="1"/>
        <c:lblAlgn val="ctr"/>
        <c:lblOffset val="100"/>
        <c:noMultiLvlLbl val="0"/>
      </c:catAx>
      <c:valAx>
        <c:axId val="33172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170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2661504688779433E-3"/>
                  <c:y val="-0.42643932420207281"/>
                </c:manualLayout>
              </c:layout>
              <c:spPr/>
              <c:txPr>
                <a:bodyPr/>
                <a:lstStyle/>
                <a:p>
                  <a:pPr>
                    <a:defRPr sz="23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7181012809279E-3"/>
                  <c:y val="-0.38000202358468105"/>
                </c:manualLayout>
              </c:layout>
              <c:spPr/>
              <c:txPr>
                <a:bodyPr/>
                <a:lstStyle/>
                <a:p>
                  <a:pPr>
                    <a:defRPr sz="23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149357890275565E-3"/>
                  <c:y val="-0.19384711222562573"/>
                </c:manualLayout>
              </c:layout>
              <c:spPr/>
              <c:txPr>
                <a:bodyPr/>
                <a:lstStyle/>
                <a:p>
                  <a:pPr>
                    <a:defRPr sz="23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2966</c:v>
                </c:pt>
                <c:pt idx="1">
                  <c:v>2941</c:v>
                </c:pt>
                <c:pt idx="2">
                  <c:v>2874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304576"/>
        <c:axId val="33306112"/>
      </c:barChart>
      <c:catAx>
        <c:axId val="3330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306112"/>
        <c:crosses val="autoZero"/>
        <c:auto val="1"/>
        <c:lblAlgn val="ctr"/>
        <c:lblOffset val="100"/>
        <c:noMultiLvlLbl val="0"/>
      </c:catAx>
      <c:valAx>
        <c:axId val="3330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304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06274302855238E-2"/>
          <c:y val="3.9047744695033887E-2"/>
          <c:w val="0.67983511091360216"/>
          <c:h val="0.862228747459432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34567901234567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  <c:pt idx="1">
                  <c:v>51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0864197530864196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17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21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683264"/>
        <c:axId val="66684800"/>
        <c:axId val="0"/>
      </c:bar3DChart>
      <c:catAx>
        <c:axId val="66683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6684800"/>
        <c:crosses val="autoZero"/>
        <c:auto val="1"/>
        <c:lblAlgn val="ctr"/>
        <c:lblOffset val="100"/>
        <c:noMultiLvlLbl val="0"/>
      </c:catAx>
      <c:valAx>
        <c:axId val="6668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683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3200" dirty="0" smtClean="0">
                <a:solidFill>
                  <a:srgbClr val="002060"/>
                </a:solidFill>
              </a:rPr>
              <a:t>Доходы    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</a:rPr>
              <a:t>тыс.рублей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308641975308642"/>
          <c:y val="1.43002128892585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7398901526198"/>
          <c:y val="4.9628119398144953E-2"/>
          <c:w val="0.87426010984738034"/>
          <c:h val="0.843173265004596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додная часть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3402444773403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4.670464542978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727E-2"/>
                  <c:y val="-3.2404432540528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   2016 год</c:v>
                </c:pt>
                <c:pt idx="1">
                  <c:v>    2017 год</c:v>
                </c:pt>
                <c:pt idx="2">
                  <c:v>   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11633.6</c:v>
                </c:pt>
                <c:pt idx="1">
                  <c:v>12334.3</c:v>
                </c:pt>
                <c:pt idx="2">
                  <c:v>12979.4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714624"/>
        <c:axId val="66724608"/>
        <c:axId val="0"/>
      </c:bar3DChart>
      <c:catAx>
        <c:axId val="6671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6724608"/>
        <c:crosses val="autoZero"/>
        <c:auto val="1"/>
        <c:lblAlgn val="ctr"/>
        <c:lblOffset val="100"/>
        <c:noMultiLvlLbl val="0"/>
      </c:catAx>
      <c:valAx>
        <c:axId val="6672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71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3200" dirty="0" smtClean="0">
                <a:solidFill>
                  <a:srgbClr val="C00000"/>
                </a:solidFill>
              </a:rPr>
              <a:t>Расходы   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</a:rPr>
              <a:t>тыс.рублей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50230873918538"/>
          <c:y val="1.1916844074382127E-2"/>
        </c:manualLayout>
      </c:layout>
      <c:overlay val="0"/>
      <c:spPr>
        <a:ln>
          <a:noFill/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621293866044522"/>
          <c:y val="4.4861391929187228E-2"/>
          <c:w val="0.87426010984738034"/>
          <c:h val="0.843173265004596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расходная часть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3.8169182403156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3.2404432540528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986E-2"/>
                  <c:y val="-3.2404432540528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    2016 год</c:v>
                </c:pt>
                <c:pt idx="1">
                  <c:v>     2017 год</c:v>
                </c:pt>
                <c:pt idx="2">
                  <c:v>     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11313.4</c:v>
                </c:pt>
                <c:pt idx="1">
                  <c:v>12949.3</c:v>
                </c:pt>
                <c:pt idx="2">
                  <c:v>13017.6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710528"/>
        <c:axId val="67019520"/>
        <c:axId val="0"/>
      </c:bar3DChart>
      <c:catAx>
        <c:axId val="66710528"/>
        <c:scaling>
          <c:orientation val="minMax"/>
        </c:scaling>
        <c:delete val="0"/>
        <c:axPos val="b"/>
        <c:majorTickMark val="out"/>
        <c:minorTickMark val="none"/>
        <c:tickLblPos val="nextTo"/>
        <c:crossAx val="67019520"/>
        <c:crosses val="autoZero"/>
        <c:auto val="1"/>
        <c:lblAlgn val="ctr"/>
        <c:lblOffset val="100"/>
        <c:noMultiLvlLbl val="0"/>
      </c:catAx>
      <c:valAx>
        <c:axId val="6701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710528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32444-0F32-44F6-97E4-BD2656F7DCE9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0D1C-8639-4725-A875-1CF84EB5C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6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F67E14E9-5F7E-4654-A45B-C15346DC5251}" type="slidenum">
              <a:rPr lang="ru-RU" smtClean="0"/>
              <a:t>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0D1C-8639-4725-A875-1CF84EB5CA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9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344816" cy="568036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Администрации </a:t>
            </a:r>
            <a:r>
              <a:rPr lang="ru-RU" sz="2200" b="1" dirty="0" err="1" smtClean="0"/>
              <a:t>Полавского</a:t>
            </a:r>
            <a:r>
              <a:rPr lang="ru-RU" sz="2200" b="1" dirty="0" smtClean="0"/>
              <a:t>  </a:t>
            </a:r>
            <a:r>
              <a:rPr lang="ru-RU" sz="2200" b="1" dirty="0"/>
              <a:t>сельского поселения</a:t>
            </a:r>
            <a:endParaRPr lang="ru-RU" sz="2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08912" cy="40324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Отчет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Главы </a:t>
            </a:r>
            <a:r>
              <a:rPr lang="ru-RU" b="1" dirty="0" err="1">
                <a:solidFill>
                  <a:schemeClr val="tx1"/>
                </a:solidFill>
              </a:rPr>
              <a:t>Полавского</a:t>
            </a:r>
            <a:r>
              <a:rPr lang="ru-RU" b="1" dirty="0">
                <a:solidFill>
                  <a:schemeClr val="tx1"/>
                </a:solidFill>
              </a:rPr>
              <a:t> сельского поселения  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пе­ред </a:t>
            </a:r>
            <a:r>
              <a:rPr lang="ru-RU" b="1" dirty="0">
                <a:solidFill>
                  <a:schemeClr val="tx1"/>
                </a:solidFill>
              </a:rPr>
              <a:t>Советом депутатов  сельского </a:t>
            </a:r>
            <a:r>
              <a:rPr lang="ru-RU" b="1" dirty="0" smtClean="0">
                <a:solidFill>
                  <a:schemeClr val="tx1"/>
                </a:solidFill>
              </a:rPr>
              <a:t>поселения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>
                <a:solidFill>
                  <a:schemeClr val="tx1"/>
                </a:solidFill>
              </a:rPr>
              <a:t>результатах своей деятельности и  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>
                <a:solidFill>
                  <a:schemeClr val="tx1"/>
                </a:solidFill>
              </a:rPr>
              <a:t>результатах деятельности Администрации сельского поселения                                            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 </a:t>
            </a:r>
            <a:r>
              <a:rPr lang="ru-RU" b="1" dirty="0">
                <a:solidFill>
                  <a:schemeClr val="tx1"/>
                </a:solidFill>
              </a:rPr>
              <a:t>2018 год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" r="62738" b="40359"/>
          <a:stretch>
            <a:fillRect/>
          </a:stretch>
        </p:blipFill>
        <p:spPr bwMode="auto">
          <a:xfrm>
            <a:off x="7956376" y="288624"/>
            <a:ext cx="90590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Городская среда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В рамках реализации программы </a:t>
            </a:r>
            <a:r>
              <a:rPr lang="ru-RU" dirty="0" err="1"/>
              <a:t>Полавского</a:t>
            </a:r>
            <a:r>
              <a:rPr lang="ru-RU" dirty="0"/>
              <a:t> сельского поселения «Формирование современной городской среды на территории </a:t>
            </a:r>
            <a:r>
              <a:rPr lang="ru-RU" dirty="0" err="1"/>
              <a:t>Полавского</a:t>
            </a:r>
            <a:r>
              <a:rPr lang="ru-RU" dirty="0"/>
              <a:t> сельского поселения на 2018-2022 годы» в 2018 году проведено благоустройство двух дворовых территорий по адресам: </a:t>
            </a:r>
            <a:r>
              <a:rPr lang="ru-RU" dirty="0" err="1"/>
              <a:t>п.Пола</a:t>
            </a:r>
            <a:r>
              <a:rPr lang="ru-RU" dirty="0"/>
              <a:t>, </a:t>
            </a:r>
            <a:r>
              <a:rPr lang="ru-RU" dirty="0" err="1"/>
              <a:t>ул.Пионерская</a:t>
            </a:r>
            <a:r>
              <a:rPr lang="ru-RU" dirty="0"/>
              <a:t> д.58 и </a:t>
            </a:r>
            <a:r>
              <a:rPr lang="ru-RU" dirty="0" err="1"/>
              <a:t>п.Пола</a:t>
            </a:r>
            <a:r>
              <a:rPr lang="ru-RU" dirty="0"/>
              <a:t>, </a:t>
            </a:r>
            <a:r>
              <a:rPr lang="ru-RU" dirty="0" err="1"/>
              <a:t>ул.Зеленая</a:t>
            </a:r>
            <a:r>
              <a:rPr lang="ru-RU" dirty="0"/>
              <a:t> д.6 и </a:t>
            </a:r>
            <a:r>
              <a:rPr lang="ru-RU" dirty="0" smtClean="0"/>
              <a:t>д.8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Фактически </a:t>
            </a:r>
            <a:r>
              <a:rPr lang="ru-RU" dirty="0"/>
              <a:t>использовано средств - 1036643,16 рублей, </a:t>
            </a:r>
            <a:r>
              <a:rPr lang="ru-RU" dirty="0" smtClean="0"/>
              <a:t>из них: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субсидия составила – </a:t>
            </a:r>
            <a:r>
              <a:rPr lang="ru-RU" b="1" dirty="0"/>
              <a:t>743255,0</a:t>
            </a:r>
            <a:r>
              <a:rPr lang="ru-RU" dirty="0"/>
              <a:t> рублей (федеральный бюджет - 472450,64 рублей, областной бюджет - 270804,36 рублей), </a:t>
            </a:r>
            <a:endParaRPr lang="ru-RU" dirty="0" smtClean="0"/>
          </a:p>
          <a:p>
            <a:pPr algn="just"/>
            <a:r>
              <a:rPr lang="ru-RU" dirty="0" smtClean="0"/>
              <a:t>бюджет </a:t>
            </a:r>
            <a:r>
              <a:rPr lang="ru-RU" dirty="0"/>
              <a:t>сельского </a:t>
            </a:r>
            <a:r>
              <a:rPr lang="ru-RU" dirty="0" smtClean="0"/>
              <a:t>поселения </a:t>
            </a:r>
            <a:r>
              <a:rPr lang="ru-RU" dirty="0"/>
              <a:t>- </a:t>
            </a:r>
            <a:r>
              <a:rPr lang="ru-RU" b="1" dirty="0"/>
              <a:t>189723,86</a:t>
            </a:r>
            <a:r>
              <a:rPr lang="ru-RU" dirty="0"/>
              <a:t> рублей, </a:t>
            </a:r>
            <a:endParaRPr lang="ru-RU" dirty="0" smtClean="0"/>
          </a:p>
          <a:p>
            <a:pPr algn="just"/>
            <a:r>
              <a:rPr lang="ru-RU" dirty="0" smtClean="0"/>
              <a:t>средства </a:t>
            </a:r>
            <a:r>
              <a:rPr lang="ru-RU" dirty="0"/>
              <a:t>собственников жилья - </a:t>
            </a:r>
            <a:r>
              <a:rPr lang="ru-RU" b="1" dirty="0"/>
              <a:t>103664,30 </a:t>
            </a:r>
            <a:r>
              <a:rPr lang="ru-RU" dirty="0"/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3499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7" y="3501008"/>
            <a:ext cx="4238393" cy="31787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/>
              <a:t>Городская среда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91" y="188640"/>
            <a:ext cx="4122204" cy="30916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2" y="1998752"/>
            <a:ext cx="4122204" cy="30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201622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effectLst/>
              </a:rPr>
              <a:t>В рамках реализации программы  «</a:t>
            </a:r>
            <a:r>
              <a:rPr lang="ru-RU" sz="2000" dirty="0" err="1">
                <a:effectLst/>
              </a:rPr>
              <a:t>Усточивое</a:t>
            </a:r>
            <a:r>
              <a:rPr lang="ru-RU" sz="2000" dirty="0">
                <a:effectLst/>
              </a:rPr>
              <a:t> развитие территории </a:t>
            </a:r>
            <a:r>
              <a:rPr lang="ru-RU" sz="2000" dirty="0" err="1">
                <a:effectLst/>
              </a:rPr>
              <a:t>Полавского</a:t>
            </a:r>
            <a:r>
              <a:rPr lang="ru-RU" sz="2000" dirty="0">
                <a:effectLst/>
              </a:rPr>
              <a:t> сельского поселения на 2014-2020 годы» в 2018 году проведено строительство спортивной площадки по адресу:  </a:t>
            </a:r>
            <a:r>
              <a:rPr lang="ru-RU" sz="2000" dirty="0" err="1">
                <a:effectLst/>
              </a:rPr>
              <a:t>п.Пола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ул.Советская</a:t>
            </a:r>
            <a:r>
              <a:rPr lang="ru-RU" sz="2000" dirty="0">
                <a:effectLst/>
              </a:rPr>
              <a:t> (около школы) – </a:t>
            </a:r>
            <a:r>
              <a:rPr lang="ru-RU" sz="2000" b="1" dirty="0">
                <a:effectLst/>
              </a:rPr>
              <a:t>1168500</a:t>
            </a:r>
            <a:r>
              <a:rPr lang="ru-RU" sz="2000" dirty="0">
                <a:effectLst/>
              </a:rPr>
              <a:t> рублей: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субсидия составила – </a:t>
            </a:r>
            <a:r>
              <a:rPr lang="ru-RU" sz="2000" b="1" dirty="0">
                <a:effectLst/>
              </a:rPr>
              <a:t>787500</a:t>
            </a:r>
            <a:r>
              <a:rPr lang="ru-RU" sz="2000" dirty="0">
                <a:effectLst/>
              </a:rPr>
              <a:t> рублей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бюджет поселения - </a:t>
            </a:r>
            <a:r>
              <a:rPr lang="ru-RU" sz="2000" b="1" dirty="0">
                <a:effectLst/>
              </a:rPr>
              <a:t>381000</a:t>
            </a:r>
            <a:r>
              <a:rPr lang="ru-RU" sz="2000" dirty="0">
                <a:effectLst/>
              </a:rPr>
              <a:t> рублей.</a:t>
            </a:r>
            <a:endParaRPr lang="ru-RU" sz="20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47478"/>
            <a:ext cx="4419170" cy="3314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8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Дорожная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На территории сельского поселения  протяженность улиц, переулков, подъездов составляет </a:t>
            </a:r>
            <a:r>
              <a:rPr lang="ru-RU" b="1" dirty="0"/>
              <a:t>36,5</a:t>
            </a:r>
            <a:r>
              <a:rPr lang="ru-RU" dirty="0"/>
              <a:t> км. На ремонт и содержание дорог было в бюджете запланировано </a:t>
            </a:r>
            <a:r>
              <a:rPr lang="ru-RU" b="1" dirty="0"/>
              <a:t>2312,9</a:t>
            </a:r>
            <a:r>
              <a:rPr lang="ru-RU" dirty="0"/>
              <a:t> тыс. рублей из них субсидия – </a:t>
            </a:r>
            <a:r>
              <a:rPr lang="ru-RU" b="1" dirty="0"/>
              <a:t>631,0</a:t>
            </a:r>
            <a:r>
              <a:rPr lang="ru-RU" dirty="0"/>
              <a:t> тыс. рублей , освоено </a:t>
            </a:r>
            <a:r>
              <a:rPr lang="ru-RU" b="1" dirty="0"/>
              <a:t>2010,4</a:t>
            </a:r>
            <a:r>
              <a:rPr lang="ru-RU" dirty="0"/>
              <a:t> тыс. рублей из них субсидия – </a:t>
            </a:r>
            <a:r>
              <a:rPr lang="ru-RU" b="1" dirty="0"/>
              <a:t>631,0</a:t>
            </a:r>
            <a:r>
              <a:rPr lang="ru-RU" dirty="0"/>
              <a:t> тыс.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5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224469" cy="31683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355976" cy="32669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8496944" cy="198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1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Пожарная безопасность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бюджете </a:t>
            </a:r>
            <a:r>
              <a:rPr lang="ru-RU" dirty="0" smtClean="0"/>
              <a:t>запланировано </a:t>
            </a:r>
            <a:r>
              <a:rPr lang="ru-RU" dirty="0"/>
              <a:t>- </a:t>
            </a:r>
            <a:r>
              <a:rPr lang="ru-RU" b="1" dirty="0"/>
              <a:t>96,6</a:t>
            </a:r>
            <a:r>
              <a:rPr lang="ru-RU" dirty="0"/>
              <a:t> тыс. рублей, израсходованы средства в полном </a:t>
            </a:r>
            <a:r>
              <a:rPr lang="ru-RU" dirty="0" smtClean="0"/>
              <a:t>объеме:</a:t>
            </a:r>
          </a:p>
          <a:p>
            <a:r>
              <a:rPr lang="ru-RU" dirty="0" smtClean="0"/>
              <a:t>очистка </a:t>
            </a:r>
            <a:r>
              <a:rPr lang="ru-RU" dirty="0"/>
              <a:t>пожарного водоема, расположенного по адресу: п. Пола ул. Советская (вблизи школы искусств)  - </a:t>
            </a:r>
            <a:r>
              <a:rPr lang="ru-RU" b="1" dirty="0"/>
              <a:t>56,0</a:t>
            </a:r>
            <a:r>
              <a:rPr lang="ru-RU" dirty="0"/>
              <a:t> тыс. рублей; </a:t>
            </a:r>
            <a:endParaRPr lang="ru-RU" dirty="0" smtClean="0"/>
          </a:p>
          <a:p>
            <a:r>
              <a:rPr lang="ru-RU" dirty="0"/>
              <a:t>на приобретение противопожарного инвентаря, средств звуковой сигнализации, указателей - </a:t>
            </a:r>
            <a:r>
              <a:rPr lang="ru-RU" b="1" dirty="0"/>
              <a:t>40,6</a:t>
            </a:r>
            <a:r>
              <a:rPr lang="ru-RU" dirty="0"/>
              <a:t>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627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93610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В 2018 году получен мобильный пожарный пост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8" y="1113454"/>
            <a:ext cx="3611893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68" y="1095452"/>
            <a:ext cx="3635896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3635896" cy="2726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72" y="3987062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dirty="0"/>
              <a:t>Территориальное общественное самоуправление</a:t>
            </a:r>
            <a:endParaRPr lang="ru-RU" sz="36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55000" lnSpcReduction="20000"/>
          </a:bodyPr>
          <a:lstStyle/>
          <a:p>
            <a:r>
              <a:rPr lang="ru-RU" sz="4500" dirty="0"/>
              <a:t>созданы и работают </a:t>
            </a:r>
            <a:r>
              <a:rPr lang="ru-RU" sz="4500" dirty="0" smtClean="0"/>
              <a:t>- </a:t>
            </a:r>
            <a:r>
              <a:rPr lang="ru-RU" sz="4500" b="1" dirty="0"/>
              <a:t>5</a:t>
            </a:r>
            <a:r>
              <a:rPr lang="ru-RU" sz="4500" dirty="0"/>
              <a:t> </a:t>
            </a:r>
            <a:r>
              <a:rPr lang="ru-RU" sz="4500" dirty="0" err="1"/>
              <a:t>ТОСов</a:t>
            </a:r>
            <a:r>
              <a:rPr lang="ru-RU" sz="4500" dirty="0"/>
              <a:t> </a:t>
            </a:r>
            <a:r>
              <a:rPr lang="ru-RU" sz="4500" dirty="0" smtClean="0"/>
              <a:t>:</a:t>
            </a:r>
          </a:p>
          <a:p>
            <a:r>
              <a:rPr lang="ru-RU" sz="4500" dirty="0" smtClean="0"/>
              <a:t>ТОС </a:t>
            </a:r>
            <a:r>
              <a:rPr lang="ru-RU" sz="4500" dirty="0"/>
              <a:t>«</a:t>
            </a:r>
            <a:r>
              <a:rPr lang="ru-RU" sz="4500" dirty="0" err="1"/>
              <a:t>Кузьминское</a:t>
            </a:r>
            <a:r>
              <a:rPr lang="ru-RU" sz="4500" dirty="0"/>
              <a:t>», </a:t>
            </a:r>
            <a:endParaRPr lang="ru-RU" sz="4500" dirty="0" smtClean="0"/>
          </a:p>
          <a:p>
            <a:r>
              <a:rPr lang="ru-RU" sz="4500" dirty="0" smtClean="0"/>
              <a:t>ТОС «</a:t>
            </a:r>
            <a:r>
              <a:rPr lang="ru-RU" sz="4500" dirty="0"/>
              <a:t>Новая Деревня» </a:t>
            </a:r>
            <a:r>
              <a:rPr lang="ru-RU" sz="4500" dirty="0" smtClean="0"/>
              <a:t>     </a:t>
            </a:r>
          </a:p>
          <a:p>
            <a:r>
              <a:rPr lang="ru-RU" sz="4500" dirty="0" smtClean="0"/>
              <a:t>ТОС </a:t>
            </a:r>
            <a:r>
              <a:rPr lang="ru-RU" sz="4500" dirty="0"/>
              <a:t>«Пола-1» (</a:t>
            </a:r>
            <a:r>
              <a:rPr lang="ru-RU" sz="4500" dirty="0" err="1"/>
              <a:t>ул.Мира</a:t>
            </a:r>
            <a:r>
              <a:rPr lang="ru-RU" sz="4500" dirty="0"/>
              <a:t> МКД №№ 4, 6 ,8,10),  </a:t>
            </a:r>
            <a:endParaRPr lang="ru-RU" sz="4500" dirty="0" smtClean="0"/>
          </a:p>
          <a:p>
            <a:r>
              <a:rPr lang="ru-RU" sz="4500" dirty="0" smtClean="0"/>
              <a:t>ТОС </a:t>
            </a:r>
            <a:r>
              <a:rPr lang="ru-RU" sz="4500" dirty="0"/>
              <a:t>«Пола-2» (</a:t>
            </a:r>
            <a:r>
              <a:rPr lang="ru-RU" sz="4500" dirty="0" err="1"/>
              <a:t>ул.Пионерская</a:t>
            </a:r>
            <a:r>
              <a:rPr lang="ru-RU" sz="4500" dirty="0"/>
              <a:t> МКД №№  46а, 48, 48а, 50, 58), </a:t>
            </a:r>
            <a:endParaRPr lang="ru-RU" sz="4500" dirty="0" smtClean="0"/>
          </a:p>
          <a:p>
            <a:r>
              <a:rPr lang="ru-RU" sz="4500" dirty="0" smtClean="0"/>
              <a:t>ТОС </a:t>
            </a:r>
            <a:r>
              <a:rPr lang="ru-RU" sz="4500" dirty="0"/>
              <a:t>«Пола-3» (</a:t>
            </a:r>
            <a:r>
              <a:rPr lang="ru-RU" sz="4500" dirty="0" err="1"/>
              <a:t>ул.Пионерская</a:t>
            </a:r>
            <a:r>
              <a:rPr lang="ru-RU" sz="4500" dirty="0"/>
              <a:t> МКД №№  44, 46, 52, 54). </a:t>
            </a:r>
            <a:endParaRPr lang="ru-RU" sz="4500" dirty="0" smtClean="0"/>
          </a:p>
          <a:p>
            <a:r>
              <a:rPr lang="ru-RU" sz="4500" dirty="0" smtClean="0"/>
              <a:t>На реализацию проектов ТОС:</a:t>
            </a:r>
          </a:p>
          <a:p>
            <a:r>
              <a:rPr lang="ru-RU" sz="4500" dirty="0" smtClean="0"/>
              <a:t>субсидия </a:t>
            </a:r>
            <a:r>
              <a:rPr lang="ru-RU" sz="4500" dirty="0"/>
              <a:t>из областного бюджета составила – </a:t>
            </a:r>
            <a:r>
              <a:rPr lang="ru-RU" sz="4500" b="1" dirty="0"/>
              <a:t>162453,06</a:t>
            </a:r>
            <a:r>
              <a:rPr lang="ru-RU" sz="4500" dirty="0"/>
              <a:t> рублей, </a:t>
            </a:r>
          </a:p>
          <a:p>
            <a:r>
              <a:rPr lang="ru-RU" sz="4500" dirty="0"/>
              <a:t>средства бюджета сельского поселения – </a:t>
            </a:r>
            <a:r>
              <a:rPr lang="ru-RU" sz="4500" b="1" dirty="0"/>
              <a:t>18600</a:t>
            </a:r>
            <a:r>
              <a:rPr lang="ru-RU" sz="4500" dirty="0"/>
              <a:t> рублей.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8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ТОС «Новая Деревня» </a:t>
            </a:r>
            <a:r>
              <a:rPr lang="ru-RU" sz="3200" dirty="0"/>
              <a:t>- обустройство родника около часовни д. </a:t>
            </a:r>
            <a:r>
              <a:rPr lang="ru-RU" sz="3200" dirty="0" err="1"/>
              <a:t>Налючи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2394"/>
            <a:ext cx="4817508" cy="36131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015"/>
            <a:ext cx="4716016" cy="3144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/>
              <a:t>ТОС «</a:t>
            </a:r>
            <a:r>
              <a:rPr lang="ru-RU" sz="2000" b="1" dirty="0" err="1"/>
              <a:t>Кузьминское</a:t>
            </a:r>
            <a:r>
              <a:rPr lang="ru-RU" sz="2000" b="1" dirty="0"/>
              <a:t>» </a:t>
            </a:r>
            <a:r>
              <a:rPr lang="ru-RU" sz="2000" dirty="0"/>
              <a:t>- установка ограждения  и скамеек на общественной территории около воинского захоронения </a:t>
            </a:r>
            <a:r>
              <a:rPr lang="ru-RU" sz="2000" dirty="0" smtClean="0"/>
              <a:t>д</a:t>
            </a:r>
            <a:r>
              <a:rPr lang="ru-RU" sz="2000" dirty="0"/>
              <a:t>. </a:t>
            </a:r>
            <a:r>
              <a:rPr lang="ru-RU" sz="2000" dirty="0" err="1"/>
              <a:t>Кузьминское</a:t>
            </a:r>
            <a:r>
              <a:rPr lang="ru-RU" sz="20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909840" cy="3273227"/>
          </a:xfrm>
        </p:spPr>
      </p:pic>
    </p:spTree>
    <p:extLst>
      <p:ext uri="{BB962C8B-B14F-4D97-AF65-F5344CB8AC3E}">
        <p14:creationId xmlns:p14="http://schemas.microsoft.com/office/powerpoint/2010/main" val="39530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ru-RU" b="1" dirty="0" smtClean="0"/>
              <a:t>Общая информация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648012"/>
              </p:ext>
            </p:extLst>
          </p:nvPr>
        </p:nvGraphicFramePr>
        <p:xfrm>
          <a:off x="467544" y="1196752"/>
          <a:ext cx="8229600" cy="119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Общая площадь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71000 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населенных пунктов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49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хозяйств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84846"/>
              </p:ext>
            </p:extLst>
          </p:nvPr>
        </p:nvGraphicFramePr>
        <p:xfrm>
          <a:off x="827584" y="2348880"/>
          <a:ext cx="770485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736304"/>
                <a:gridCol w="1440160"/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№ п/п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Наименование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На 01.01. 2017 года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На 01.01. 2018 года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На 01.01.</a:t>
                      </a:r>
                    </a:p>
                    <a:p>
                      <a:pPr algn="ctr"/>
                      <a:r>
                        <a:rPr lang="ru-RU" sz="2000" b="1" dirty="0" smtClean="0"/>
                        <a:t>2019 года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КРС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66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 том числе коров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36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Свиньи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145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93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Овцы и козы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146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149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Лошади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Кролики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572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987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242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Птица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2796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3374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2765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Пчелосемьи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192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152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6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ТОС «Пола-2» </a:t>
            </a:r>
            <a:r>
              <a:rPr lang="ru-RU" sz="2000" dirty="0"/>
              <a:t>- обустройство территории общего пользования </a:t>
            </a:r>
            <a:r>
              <a:rPr lang="ru-RU" sz="2000" dirty="0" smtClean="0"/>
              <a:t>по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ул. Пионерской около территории детского сада, установка элементов детской площадки;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652334" cy="34892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01" y="3212976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 за 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05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Демографическая ситуация</a:t>
            </a:r>
            <a:endParaRPr lang="ru-RU" b="1" dirty="0"/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19272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87122239"/>
              </p:ext>
            </p:extLst>
          </p:nvPr>
        </p:nvGraphicFramePr>
        <p:xfrm>
          <a:off x="827584" y="1340768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48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Демографическая ситуация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552574"/>
              </p:ext>
            </p:extLst>
          </p:nvPr>
        </p:nvGraphicFramePr>
        <p:xfrm>
          <a:off x="251520" y="1484784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67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 сельского поселения</a:t>
            </a:r>
            <a:endParaRPr lang="ru-RU" b="1" dirty="0"/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591289"/>
              </p:ext>
            </p:extLst>
          </p:nvPr>
        </p:nvGraphicFramePr>
        <p:xfrm>
          <a:off x="539552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5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Доходы с наибольшим удельным весом составили: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sz="2200" dirty="0"/>
              <a:t>акцизы – </a:t>
            </a:r>
            <a:r>
              <a:rPr lang="ru-RU" sz="2200" b="1" dirty="0"/>
              <a:t>1333,2</a:t>
            </a:r>
            <a:r>
              <a:rPr lang="ru-RU" sz="2200" dirty="0"/>
              <a:t> тыс. рублей, исполнение – </a:t>
            </a:r>
            <a:r>
              <a:rPr lang="ru-RU" sz="2200" b="1" dirty="0"/>
              <a:t>107,6</a:t>
            </a:r>
            <a:r>
              <a:rPr lang="ru-RU" sz="2200" dirty="0"/>
              <a:t>%; </a:t>
            </a:r>
            <a:endParaRPr lang="ru-RU" sz="2200" dirty="0" smtClean="0"/>
          </a:p>
          <a:p>
            <a:r>
              <a:rPr lang="ru-RU" sz="2200" dirty="0"/>
              <a:t>- земельный налог – </a:t>
            </a:r>
            <a:r>
              <a:rPr lang="ru-RU" sz="2200" b="1" dirty="0"/>
              <a:t>1001,2</a:t>
            </a:r>
            <a:r>
              <a:rPr lang="ru-RU" sz="2200" dirty="0"/>
              <a:t> тыс. рублей, исполнение – </a:t>
            </a:r>
            <a:r>
              <a:rPr lang="ru-RU" sz="2200" b="1" dirty="0"/>
              <a:t>114</a:t>
            </a:r>
            <a:r>
              <a:rPr lang="ru-RU" sz="2200" dirty="0"/>
              <a:t>%; </a:t>
            </a:r>
            <a:endParaRPr lang="ru-RU" sz="2200" dirty="0" smtClean="0"/>
          </a:p>
          <a:p>
            <a:r>
              <a:rPr lang="ru-RU" sz="2200" dirty="0"/>
              <a:t>- налог на имущество физических лиц 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b="1" dirty="0"/>
              <a:t>265,1</a:t>
            </a:r>
            <a:r>
              <a:rPr lang="ru-RU" sz="2200" dirty="0"/>
              <a:t> тыс. руб., исполнение -</a:t>
            </a:r>
            <a:r>
              <a:rPr lang="ru-RU" sz="2200" b="1" dirty="0"/>
              <a:t>108,8</a:t>
            </a:r>
            <a:r>
              <a:rPr lang="ru-RU" sz="2200" dirty="0" smtClean="0"/>
              <a:t>%;</a:t>
            </a:r>
          </a:p>
          <a:p>
            <a:r>
              <a:rPr lang="ru-RU" sz="2200" dirty="0"/>
              <a:t>- налог на доходы физических лиц </a:t>
            </a:r>
            <a:r>
              <a:rPr lang="ru-RU" sz="2200" dirty="0" smtClean="0"/>
              <a:t>– </a:t>
            </a:r>
            <a:r>
              <a:rPr lang="ru-RU" sz="2200" b="1" dirty="0"/>
              <a:t>255,6</a:t>
            </a:r>
            <a:r>
              <a:rPr lang="ru-RU" sz="2200" dirty="0"/>
              <a:t> тыс. руб., исполнение -</a:t>
            </a:r>
            <a:r>
              <a:rPr lang="ru-RU" sz="2200" b="1" dirty="0"/>
              <a:t>103,2</a:t>
            </a:r>
            <a:r>
              <a:rPr lang="ru-RU" sz="2200" dirty="0" smtClean="0"/>
              <a:t>%;</a:t>
            </a:r>
          </a:p>
          <a:p>
            <a:r>
              <a:rPr lang="ru-RU" sz="2200" dirty="0"/>
              <a:t>- аренда за земельные участки – </a:t>
            </a:r>
            <a:r>
              <a:rPr lang="ru-RU" sz="2200" b="1" dirty="0"/>
              <a:t>69,0 тыс. </a:t>
            </a:r>
            <a:r>
              <a:rPr lang="ru-RU" sz="2200" dirty="0"/>
              <a:t>рублей, исполнение – </a:t>
            </a:r>
            <a:r>
              <a:rPr lang="ru-RU" sz="2200" b="1" dirty="0"/>
              <a:t>100</a:t>
            </a:r>
            <a:r>
              <a:rPr lang="ru-RU" sz="2200" b="1" dirty="0" smtClean="0"/>
              <a:t>%;</a:t>
            </a:r>
          </a:p>
          <a:p>
            <a:r>
              <a:rPr lang="ru-RU" sz="2800" dirty="0"/>
              <a:t>Сумма безвозмездных поступлений за 2018 год составила – </a:t>
            </a:r>
            <a:r>
              <a:rPr lang="ru-RU" sz="2800" b="1" dirty="0"/>
              <a:t>10052,4</a:t>
            </a:r>
            <a:r>
              <a:rPr lang="ru-RU" sz="2800" dirty="0"/>
              <a:t>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9176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 сельского поселения</a:t>
            </a:r>
            <a:endParaRPr lang="ru-RU" b="1" dirty="0"/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840448"/>
              </p:ext>
            </p:extLst>
          </p:nvPr>
        </p:nvGraphicFramePr>
        <p:xfrm>
          <a:off x="395536" y="1196752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33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/>
          </a:bodyPr>
          <a:lstStyle/>
          <a:p>
            <a:r>
              <a:rPr lang="ru-RU" b="1" dirty="0" smtClean="0"/>
              <a:t>ЖКХ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Построен участок наружной сети самотечной канализации и подключены 2 многоквартирных дома по адресу </a:t>
            </a:r>
            <a:r>
              <a:rPr lang="ru-RU" sz="2400" dirty="0" err="1" smtClean="0"/>
              <a:t>п.Пола</a:t>
            </a:r>
            <a:r>
              <a:rPr lang="ru-RU" sz="2400" dirty="0" smtClean="0"/>
              <a:t>. </a:t>
            </a:r>
            <a:r>
              <a:rPr lang="ru-RU" sz="2400" dirty="0" err="1"/>
              <a:t>у</a:t>
            </a:r>
            <a:r>
              <a:rPr lang="ru-RU" sz="2400" dirty="0" err="1" smtClean="0"/>
              <a:t>л.Зеленая</a:t>
            </a:r>
            <a:r>
              <a:rPr lang="ru-RU" sz="2400" dirty="0" smtClean="0"/>
              <a:t> дом 2г и дом 8  на сумму – </a:t>
            </a:r>
            <a:r>
              <a:rPr lang="ru-RU" sz="2400" b="1" dirty="0" smtClean="0"/>
              <a:t>741962,11 рублей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1459"/>
            <a:ext cx="5040560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Благоустройство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рамках муниципальной программы </a:t>
            </a:r>
            <a:r>
              <a:rPr lang="ru-RU" dirty="0" err="1"/>
              <a:t>Полавского</a:t>
            </a:r>
            <a:r>
              <a:rPr lang="ru-RU" dirty="0"/>
              <a:t> сельского поселения «Благоустройство территории </a:t>
            </a:r>
            <a:r>
              <a:rPr lang="ru-RU" dirty="0" err="1"/>
              <a:t>Полавского</a:t>
            </a:r>
            <a:r>
              <a:rPr lang="ru-RU" dirty="0"/>
              <a:t> сельского поселения на 2015-2020 годы» на благоустройство сельского поселения выделено и израсходовано </a:t>
            </a:r>
            <a:r>
              <a:rPr lang="ru-RU" b="1" dirty="0"/>
              <a:t>2308511,83</a:t>
            </a:r>
            <a:r>
              <a:rPr lang="ru-RU" dirty="0"/>
              <a:t> рублей из </a:t>
            </a:r>
            <a:r>
              <a:rPr lang="ru-RU" dirty="0" smtClean="0"/>
              <a:t>них:</a:t>
            </a:r>
          </a:p>
          <a:p>
            <a:pPr algn="just"/>
            <a:r>
              <a:rPr lang="ru-RU" dirty="0" smtClean="0"/>
              <a:t> На </a:t>
            </a:r>
            <a:r>
              <a:rPr lang="ru-RU" dirty="0"/>
              <a:t>уличное освещение - </a:t>
            </a:r>
            <a:r>
              <a:rPr lang="ru-RU" b="1" dirty="0"/>
              <a:t>1622253,58 </a:t>
            </a:r>
            <a:r>
              <a:rPr lang="ru-RU" dirty="0"/>
              <a:t>рублей. </a:t>
            </a:r>
            <a:endParaRPr lang="ru-RU" dirty="0" smtClean="0"/>
          </a:p>
          <a:p>
            <a:pPr algn="just"/>
            <a:r>
              <a:rPr lang="ru-RU" dirty="0" smtClean="0"/>
              <a:t>Прочее </a:t>
            </a:r>
            <a:r>
              <a:rPr lang="ru-RU" dirty="0"/>
              <a:t>благоустройство в сумме </a:t>
            </a:r>
            <a:r>
              <a:rPr lang="ru-RU" b="1" dirty="0"/>
              <a:t>358624,70</a:t>
            </a:r>
            <a:r>
              <a:rPr lang="ru-RU" dirty="0"/>
              <a:t> </a:t>
            </a:r>
            <a:r>
              <a:rPr lang="ru-RU" dirty="0" smtClean="0"/>
              <a:t>рублей.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681</Words>
  <Application>Microsoft Office PowerPoint</Application>
  <PresentationFormat>Экран (4:3)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Администрации Полавского  сельского поселения</vt:lpstr>
      <vt:lpstr>Общая информация</vt:lpstr>
      <vt:lpstr>Демографическая ситуация</vt:lpstr>
      <vt:lpstr>Демографическая ситуация</vt:lpstr>
      <vt:lpstr>Бюджет сельского поселения</vt:lpstr>
      <vt:lpstr>Доходы с наибольшим удельным весом составили:</vt:lpstr>
      <vt:lpstr>Бюджет сельского поселения</vt:lpstr>
      <vt:lpstr>ЖКХ</vt:lpstr>
      <vt:lpstr>Благоустройство</vt:lpstr>
      <vt:lpstr>Городская среда</vt:lpstr>
      <vt:lpstr>Городская среда</vt:lpstr>
      <vt:lpstr>В рамках реализации программы  «Усточивое развитие территории Полавского сельского поселения на 2014-2020 годы» в 2018 году проведено строительство спортивной площадки по адресу:  п.Пола, ул.Советская (около школы) – 1168500 рублей:  субсидия составила – 787500 рублей  бюджет поселения - 381000 рублей.</vt:lpstr>
      <vt:lpstr>Дорожная деятельность</vt:lpstr>
      <vt:lpstr>Презентация PowerPoint</vt:lpstr>
      <vt:lpstr>Пожарная безопасность</vt:lpstr>
      <vt:lpstr>В 2018 году получен мобильный пожарный пост</vt:lpstr>
      <vt:lpstr>Территориальное общественное самоуправление</vt:lpstr>
      <vt:lpstr>ТОС «Новая Деревня» - обустройство родника около часовни д. Налючи</vt:lpstr>
      <vt:lpstr>ТОС «Кузьминское» - установка ограждения  и скамеек на общественной территории около воинского захоронения д. Кузьминское </vt:lpstr>
      <vt:lpstr>ТОС «Пола-2» - обустройство территории общего пользования по  ул. Пионерской около территории детского сада, установка элементов детской площадки;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Демография</dc:title>
  <dc:creator>Пола Администрация</dc:creator>
  <cp:lastModifiedBy>Сергей</cp:lastModifiedBy>
  <cp:revision>32</cp:revision>
  <dcterms:created xsi:type="dcterms:W3CDTF">2019-02-28T14:53:29Z</dcterms:created>
  <dcterms:modified xsi:type="dcterms:W3CDTF">2019-03-01T06:46:49Z</dcterms:modified>
</cp:coreProperties>
</file>