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sldIdLst>
    <p:sldId id="257" r:id="rId2"/>
    <p:sldId id="260" r:id="rId3"/>
    <p:sldId id="258" r:id="rId4"/>
    <p:sldId id="259" r:id="rId5"/>
    <p:sldId id="282" r:id="rId6"/>
    <p:sldId id="261" r:id="rId7"/>
    <p:sldId id="279" r:id="rId8"/>
    <p:sldId id="265" r:id="rId9"/>
    <p:sldId id="262" r:id="rId10"/>
    <p:sldId id="263" r:id="rId11"/>
    <p:sldId id="266" r:id="rId12"/>
    <p:sldId id="267" r:id="rId13"/>
    <p:sldId id="281" r:id="rId14"/>
    <p:sldId id="268" r:id="rId15"/>
    <p:sldId id="269" r:id="rId16"/>
    <p:sldId id="270" r:id="rId17"/>
    <p:sldId id="280" r:id="rId18"/>
    <p:sldId id="271" r:id="rId19"/>
    <p:sldId id="273" r:id="rId20"/>
    <p:sldId id="275" r:id="rId21"/>
    <p:sldId id="276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3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percent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226112"/>
        <c:axId val="70124672"/>
      </c:barChart>
      <c:catAx>
        <c:axId val="117226112"/>
        <c:scaling>
          <c:orientation val="minMax"/>
        </c:scaling>
        <c:delete val="0"/>
        <c:axPos val="b"/>
        <c:majorTickMark val="out"/>
        <c:minorTickMark val="none"/>
        <c:tickLblPos val="nextTo"/>
        <c:crossAx val="70124672"/>
        <c:crosses val="autoZero"/>
        <c:auto val="1"/>
        <c:lblAlgn val="ctr"/>
        <c:lblOffset val="100"/>
        <c:noMultiLvlLbl val="0"/>
      </c:catAx>
      <c:valAx>
        <c:axId val="701246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172261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20268838441819"/>
          <c:y val="3.8303680543431681E-2"/>
          <c:w val="0.66271301645496172"/>
          <c:h val="0.6753148459694954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населения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064339558979028E-2"/>
                  <c:y val="-0.354116606091386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533669098495229E-3"/>
                  <c:y val="-0.231348104178900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6149357890275565E-3"/>
                  <c:y val="-0.193847112225625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6330490027856987E-3"/>
                  <c:y val="-0.17888885361943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2660980055713973E-3"/>
                  <c:y val="-0.166291047026520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3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 01.01.2016</c:v>
                </c:pt>
                <c:pt idx="1">
                  <c:v>на 01.01.2017</c:v>
                </c:pt>
                <c:pt idx="2">
                  <c:v>на 01.01.2018</c:v>
                </c:pt>
                <c:pt idx="3">
                  <c:v>на 01.01.2019</c:v>
                </c:pt>
                <c:pt idx="4">
                  <c:v>на 01.01.2020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3327</c:v>
                </c:pt>
                <c:pt idx="1">
                  <c:v>2966</c:v>
                </c:pt>
                <c:pt idx="2">
                  <c:v>2941</c:v>
                </c:pt>
                <c:pt idx="3">
                  <c:v>2874</c:v>
                </c:pt>
                <c:pt idx="4">
                  <c:v>2793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0179072"/>
        <c:axId val="70189056"/>
      </c:barChart>
      <c:catAx>
        <c:axId val="70179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70189056"/>
        <c:crosses val="autoZero"/>
        <c:auto val="1"/>
        <c:lblAlgn val="ctr"/>
        <c:lblOffset val="100"/>
        <c:noMultiLvlLbl val="0"/>
      </c:catAx>
      <c:valAx>
        <c:axId val="70189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0179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03555777753088"/>
          <c:y val="0.46699255638262416"/>
          <c:w val="0.2500478341912627"/>
          <c:h val="0.1340428444458552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906274302855238E-2"/>
          <c:y val="3.9047744695033887E-2"/>
          <c:w val="0.73862487501388729"/>
          <c:h val="0.862228747459432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умерло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2345679012345678E-2"/>
                  <c:y val="-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2592592592592587E-3"/>
                  <c:y val="-1.6836195965366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432098765432098E-2"/>
                  <c:y val="-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3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60</c:v>
                </c:pt>
                <c:pt idx="1">
                  <c:v>62</c:v>
                </c:pt>
                <c:pt idx="2">
                  <c:v>51</c:v>
                </c:pt>
                <c:pt idx="3">
                  <c:v>53</c:v>
                </c:pt>
                <c:pt idx="4">
                  <c:v>45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родилось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3.0864197530864196E-2"/>
                  <c:y val="-1.6836195965366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777777777777776E-2"/>
                  <c:y val="-2.2448261287155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518518518518517E-2"/>
                  <c:y val="-3.9284457252522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3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22</c:v>
                </c:pt>
                <c:pt idx="1">
                  <c:v>20</c:v>
                </c:pt>
                <c:pt idx="2">
                  <c:v>21</c:v>
                </c:pt>
                <c:pt idx="3">
                  <c:v>15</c:v>
                </c:pt>
                <c:pt idx="4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0215936"/>
        <c:axId val="70234112"/>
        <c:axId val="0"/>
      </c:bar3DChart>
      <c:catAx>
        <c:axId val="702159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70234112"/>
        <c:crosses val="autoZero"/>
        <c:auto val="1"/>
        <c:lblAlgn val="ctr"/>
        <c:lblOffset val="100"/>
        <c:noMultiLvlLbl val="0"/>
      </c:catAx>
      <c:valAx>
        <c:axId val="70234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02159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 b="1" i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906274302855238E-2"/>
          <c:y val="3.9047744695033887E-2"/>
          <c:w val="0.73862487501388729"/>
          <c:h val="0.86222874745943257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1327488"/>
        <c:axId val="91333376"/>
        <c:axId val="0"/>
      </c:bar3DChart>
      <c:catAx>
        <c:axId val="91327488"/>
        <c:scaling>
          <c:orientation val="minMax"/>
        </c:scaling>
        <c:delete val="0"/>
        <c:axPos val="b"/>
        <c:majorTickMark val="out"/>
        <c:minorTickMark val="none"/>
        <c:tickLblPos val="nextTo"/>
        <c:crossAx val="91333376"/>
        <c:crosses val="autoZero"/>
        <c:auto val="1"/>
        <c:lblAlgn val="ctr"/>
        <c:lblOffset val="100"/>
        <c:noMultiLvlLbl val="0"/>
      </c:catAx>
      <c:valAx>
        <c:axId val="91333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13274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230418566100291"/>
          <c:y val="5.4204677616949873E-2"/>
          <c:w val="0.73862487501388729"/>
          <c:h val="0.862228747459432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8427384076990376E-2"/>
                  <c:y val="1.1342612149758138E-2"/>
                </c:manualLayout>
              </c:layout>
              <c:spPr/>
              <c:txPr>
                <a:bodyPr rot="-2700000" vert="horz"/>
                <a:lstStyle/>
                <a:p>
                  <a:pPr>
                    <a:defRPr sz="1400" b="1" i="0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341092231892119E-2"/>
                  <c:y val="2.3963208696320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817999723718744E-2"/>
                  <c:y val="1.4148608930862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46783625730994E-2"/>
                  <c:y val="1.0958701898934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4678362573098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2700000"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9932.5</c:v>
                </c:pt>
                <c:pt idx="1">
                  <c:v>11633.6</c:v>
                </c:pt>
                <c:pt idx="2">
                  <c:v>12334.3</c:v>
                </c:pt>
                <c:pt idx="3">
                  <c:v>12979.4</c:v>
                </c:pt>
                <c:pt idx="4">
                  <c:v>19661.7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3.8174011143343921E-2"/>
                  <c:y val="-4.4189500491449789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549707602339179E-2"/>
                  <c:y val="1.0574600932636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21434820647419E-2"/>
                  <c:y val="8.41809984264121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2163742690058374E-2"/>
                  <c:y val="5.6118456142583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801169590643285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2700000"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9671.7999999999993</c:v>
                </c:pt>
                <c:pt idx="1">
                  <c:v>11313.4</c:v>
                </c:pt>
                <c:pt idx="2">
                  <c:v>12949.3</c:v>
                </c:pt>
                <c:pt idx="3">
                  <c:v>13017.6</c:v>
                </c:pt>
                <c:pt idx="4">
                  <c:v>18979.3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98"/>
        <c:shape val="box"/>
        <c:axId val="128476288"/>
        <c:axId val="128477824"/>
        <c:axId val="0"/>
      </c:bar3DChart>
      <c:catAx>
        <c:axId val="1284762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 baseline="0"/>
            </a:pPr>
            <a:endParaRPr lang="ru-RU"/>
          </a:p>
        </c:txPr>
        <c:crossAx val="128477824"/>
        <c:crosses val="autoZero"/>
        <c:auto val="1"/>
        <c:lblAlgn val="ctr"/>
        <c:lblOffset val="100"/>
        <c:noMultiLvlLbl val="0"/>
      </c:catAx>
      <c:valAx>
        <c:axId val="128477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47628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 b="1" i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</a:defRPr>
            </a:pPr>
            <a:r>
              <a:rPr lang="ru-RU" sz="3200" dirty="0" smtClean="0">
                <a:solidFill>
                  <a:srgbClr val="002060"/>
                </a:solidFill>
              </a:rPr>
              <a:t>Доходы     </a:t>
            </a:r>
            <a:r>
              <a:rPr lang="ru-RU" sz="2000" dirty="0" smtClean="0">
                <a:solidFill>
                  <a:schemeClr val="tx1"/>
                </a:solidFill>
              </a:rPr>
              <a:t>(</a:t>
            </a:r>
            <a:r>
              <a:rPr lang="ru-RU" sz="2000" dirty="0" err="1" smtClean="0">
                <a:solidFill>
                  <a:schemeClr val="tx1"/>
                </a:solidFill>
              </a:rPr>
              <a:t>тыс.рублей</a:t>
            </a:r>
            <a:r>
              <a:rPr lang="ru-RU" sz="2000" dirty="0" smtClean="0">
                <a:solidFill>
                  <a:schemeClr val="tx1"/>
                </a:solidFill>
              </a:rPr>
              <a:t>)</a:t>
            </a:r>
            <a:endParaRPr lang="ru-RU" sz="20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1308641975308642"/>
          <c:y val="1.43002128892585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57398901526198"/>
          <c:y val="4.9628119398144953E-2"/>
          <c:w val="0.87426010984738034"/>
          <c:h val="0.84317326500459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доходная часть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604938271604937E-2"/>
                  <c:y val="-9.5687566246393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604938271604937E-2"/>
                  <c:y val="-8.57074439176427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061728395061727E-2"/>
                  <c:y val="-8.57074439176427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4691358024691246E-2"/>
                  <c:y val="-1.191684407438212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2979,4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3148148148148036E-2"/>
                  <c:y val="-1.191684407438212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19661,7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3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    2016 год</c:v>
                </c:pt>
                <c:pt idx="2">
                  <c:v>    2017 год</c:v>
                </c:pt>
                <c:pt idx="3">
                  <c:v>    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9932.5</c:v>
                </c:pt>
                <c:pt idx="1">
                  <c:v>11633.6</c:v>
                </c:pt>
                <c:pt idx="2">
                  <c:v>12334.3</c:v>
                </c:pt>
                <c:pt idx="3">
                  <c:v>12979.4</c:v>
                </c:pt>
                <c:pt idx="4">
                  <c:v>19661.7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806272"/>
        <c:axId val="128603264"/>
      </c:barChart>
      <c:catAx>
        <c:axId val="128806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28603264"/>
        <c:crosses val="autoZero"/>
        <c:auto val="1"/>
        <c:lblAlgn val="ctr"/>
        <c:lblOffset val="100"/>
        <c:noMultiLvlLbl val="0"/>
      </c:catAx>
      <c:valAx>
        <c:axId val="128603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806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ru-RU" sz="3200" dirty="0" smtClean="0">
                <a:solidFill>
                  <a:srgbClr val="C00000"/>
                </a:solidFill>
              </a:rPr>
              <a:t>Расходы    </a:t>
            </a:r>
            <a:r>
              <a:rPr lang="ru-RU" sz="2000" dirty="0" smtClean="0">
                <a:solidFill>
                  <a:schemeClr val="tx1"/>
                </a:solidFill>
              </a:rPr>
              <a:t>(</a:t>
            </a:r>
            <a:r>
              <a:rPr lang="ru-RU" sz="2000" dirty="0" err="1" smtClean="0">
                <a:solidFill>
                  <a:schemeClr val="tx1"/>
                </a:solidFill>
              </a:rPr>
              <a:t>тыс.рублей</a:t>
            </a:r>
            <a:r>
              <a:rPr lang="ru-RU" sz="2000" dirty="0" smtClean="0">
                <a:solidFill>
                  <a:schemeClr val="tx1"/>
                </a:solidFill>
              </a:rPr>
              <a:t>)</a:t>
            </a:r>
            <a:endParaRPr lang="ru-RU" sz="20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150230873918538"/>
          <c:y val="1.1916844074382127E-2"/>
        </c:manualLayout>
      </c:layout>
      <c:overlay val="0"/>
      <c:spPr>
        <a:ln>
          <a:noFill/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621293866044522"/>
          <c:y val="4.4861391929187228E-2"/>
          <c:w val="0.87426010984738034"/>
          <c:h val="0.843173265004596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расходная часть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148148148148147E-2"/>
                  <c:y val="-1.195212543951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604938271604937E-2"/>
                  <c:y val="-1.0954113206640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061606882473024E-2"/>
                  <c:y val="-1.5720850836393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432098765432098E-2"/>
                  <c:y val="-2.3833688148764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432098765431872E-2"/>
                  <c:y val="-2.3833688148764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     2016 год</c:v>
                </c:pt>
                <c:pt idx="2">
                  <c:v>     2017 год</c:v>
                </c:pt>
                <c:pt idx="3">
                  <c:v>     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9671.7999999999993</c:v>
                </c:pt>
                <c:pt idx="1">
                  <c:v>11313.4</c:v>
                </c:pt>
                <c:pt idx="2">
                  <c:v>12949.3</c:v>
                </c:pt>
                <c:pt idx="3">
                  <c:v>13017.6</c:v>
                </c:pt>
                <c:pt idx="4">
                  <c:v>18979.3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8768256"/>
        <c:axId val="129183744"/>
        <c:axId val="0"/>
      </c:bar3DChart>
      <c:catAx>
        <c:axId val="128768256"/>
        <c:scaling>
          <c:orientation val="minMax"/>
        </c:scaling>
        <c:delete val="0"/>
        <c:axPos val="b"/>
        <c:majorTickMark val="out"/>
        <c:minorTickMark val="none"/>
        <c:tickLblPos val="nextTo"/>
        <c:crossAx val="129183744"/>
        <c:crosses val="autoZero"/>
        <c:auto val="1"/>
        <c:lblAlgn val="ctr"/>
        <c:lblOffset val="100"/>
        <c:noMultiLvlLbl val="0"/>
      </c:catAx>
      <c:valAx>
        <c:axId val="129183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768256"/>
        <c:crosses val="autoZero"/>
        <c:crossBetween val="between"/>
      </c:valAx>
      <c:spPr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32444-0F32-44F6-97E4-BD2656F7DCE9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A0D1C-8639-4725-A875-1CF84EB5C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165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fld id="{F67E14E9-5F7E-4654-A45B-C15346DC5251}" type="slidenum">
              <a:rPr lang="ru-RU" smtClean="0"/>
              <a:t>1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A0D1C-8639-4725-A875-1CF84EB5CA5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297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A0D1C-8639-4725-A875-1CF84EB5CA5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063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7344816" cy="568036"/>
          </a:xfrm>
        </p:spPr>
        <p:txBody>
          <a:bodyPr>
            <a:noAutofit/>
          </a:bodyPr>
          <a:lstStyle/>
          <a:p>
            <a:r>
              <a:rPr lang="ru-RU" sz="2200" b="1" dirty="0" smtClean="0"/>
              <a:t>Администрации </a:t>
            </a:r>
            <a:r>
              <a:rPr lang="ru-RU" sz="2200" b="1" dirty="0" err="1" smtClean="0"/>
              <a:t>Полавского</a:t>
            </a:r>
            <a:r>
              <a:rPr lang="ru-RU" sz="2200" b="1" dirty="0" smtClean="0"/>
              <a:t>  </a:t>
            </a:r>
            <a:r>
              <a:rPr lang="ru-RU" sz="2200" b="1" dirty="0"/>
              <a:t>сельского поселения</a:t>
            </a:r>
            <a:endParaRPr lang="ru-RU" sz="2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1340768"/>
            <a:ext cx="8208912" cy="403244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Отчет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Главы </a:t>
            </a:r>
            <a:r>
              <a:rPr lang="ru-RU" b="1" dirty="0" err="1">
                <a:solidFill>
                  <a:schemeClr val="tx1"/>
                </a:solidFill>
              </a:rPr>
              <a:t>Полавского</a:t>
            </a:r>
            <a:r>
              <a:rPr lang="ru-RU" b="1" dirty="0">
                <a:solidFill>
                  <a:schemeClr val="tx1"/>
                </a:solidFill>
              </a:rPr>
              <a:t> сельского поселения  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пе­ред </a:t>
            </a:r>
            <a:r>
              <a:rPr lang="ru-RU" b="1" dirty="0">
                <a:solidFill>
                  <a:schemeClr val="tx1"/>
                </a:solidFill>
              </a:rPr>
              <a:t>Советом депутатов  сельского </a:t>
            </a:r>
            <a:r>
              <a:rPr lang="ru-RU" b="1" dirty="0" smtClean="0">
                <a:solidFill>
                  <a:schemeClr val="tx1"/>
                </a:solidFill>
              </a:rPr>
              <a:t>поселения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 </a:t>
            </a:r>
            <a:r>
              <a:rPr lang="ru-RU" b="1" dirty="0">
                <a:solidFill>
                  <a:schemeClr val="tx1"/>
                </a:solidFill>
              </a:rPr>
              <a:t>результатах своей деятельности и  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 </a:t>
            </a:r>
            <a:r>
              <a:rPr lang="ru-RU" b="1" dirty="0">
                <a:solidFill>
                  <a:schemeClr val="tx1"/>
                </a:solidFill>
              </a:rPr>
              <a:t>результатах деятельности Администрации сельского поселения                                            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 </a:t>
            </a:r>
            <a:r>
              <a:rPr lang="ru-RU" b="1" dirty="0">
                <a:solidFill>
                  <a:schemeClr val="tx1"/>
                </a:solidFill>
              </a:rPr>
              <a:t>2018 год</a:t>
            </a:r>
            <a:br>
              <a:rPr lang="ru-RU" b="1" dirty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" r="62738" b="40359"/>
          <a:stretch>
            <a:fillRect/>
          </a:stretch>
        </p:blipFill>
        <p:spPr bwMode="auto">
          <a:xfrm>
            <a:off x="7956376" y="288624"/>
            <a:ext cx="905907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16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Благоустройство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В рамках муниципальной программы </a:t>
            </a:r>
            <a:r>
              <a:rPr lang="ru-RU" dirty="0" err="1"/>
              <a:t>Полавского</a:t>
            </a:r>
            <a:r>
              <a:rPr lang="ru-RU" dirty="0"/>
              <a:t> сельского поселения «Благоустройство территории </a:t>
            </a:r>
            <a:r>
              <a:rPr lang="ru-RU" dirty="0" err="1"/>
              <a:t>Полавского</a:t>
            </a:r>
            <a:r>
              <a:rPr lang="ru-RU" dirty="0"/>
              <a:t> сельского поселения на 2015-2020 годы» на благоустройство сельского поселения выделено и израсходовано </a:t>
            </a:r>
            <a:r>
              <a:rPr lang="ru-RU" b="1" dirty="0"/>
              <a:t>2308511,83</a:t>
            </a:r>
            <a:r>
              <a:rPr lang="ru-RU" dirty="0"/>
              <a:t> рублей из </a:t>
            </a:r>
            <a:r>
              <a:rPr lang="ru-RU" dirty="0" smtClean="0"/>
              <a:t>них:</a:t>
            </a:r>
          </a:p>
          <a:p>
            <a:pPr algn="just"/>
            <a:r>
              <a:rPr lang="ru-RU" dirty="0" smtClean="0"/>
              <a:t> На </a:t>
            </a:r>
            <a:r>
              <a:rPr lang="ru-RU" dirty="0"/>
              <a:t>уличное освещение - </a:t>
            </a:r>
            <a:r>
              <a:rPr lang="ru-RU" b="1" dirty="0"/>
              <a:t>1622253,58 </a:t>
            </a:r>
            <a:r>
              <a:rPr lang="ru-RU" dirty="0"/>
              <a:t>рублей. </a:t>
            </a:r>
            <a:endParaRPr lang="ru-RU" dirty="0" smtClean="0"/>
          </a:p>
          <a:p>
            <a:pPr algn="just"/>
            <a:r>
              <a:rPr lang="ru-RU" dirty="0" smtClean="0"/>
              <a:t>Прочее </a:t>
            </a:r>
            <a:r>
              <a:rPr lang="ru-RU" dirty="0"/>
              <a:t>благоустройство в сумме </a:t>
            </a:r>
            <a:r>
              <a:rPr lang="ru-RU" b="1" dirty="0"/>
              <a:t>358624,70</a:t>
            </a:r>
            <a:r>
              <a:rPr lang="ru-RU" dirty="0"/>
              <a:t> </a:t>
            </a:r>
            <a:r>
              <a:rPr lang="ru-RU" dirty="0" smtClean="0"/>
              <a:t>рублей.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761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Городская среда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В рамках реализации программы </a:t>
            </a:r>
            <a:r>
              <a:rPr lang="ru-RU" dirty="0" err="1"/>
              <a:t>Полавского</a:t>
            </a:r>
            <a:r>
              <a:rPr lang="ru-RU" dirty="0"/>
              <a:t> сельского поселения «Формирование современной городской среды на территории </a:t>
            </a:r>
            <a:r>
              <a:rPr lang="ru-RU" dirty="0" err="1"/>
              <a:t>Полавского</a:t>
            </a:r>
            <a:r>
              <a:rPr lang="ru-RU" dirty="0"/>
              <a:t> сельского поселения на 2018-2022 годы» в 2018 году проведено благоустройство двух дворовых территорий по адресам: </a:t>
            </a:r>
            <a:r>
              <a:rPr lang="ru-RU" dirty="0" err="1"/>
              <a:t>п.Пола</a:t>
            </a:r>
            <a:r>
              <a:rPr lang="ru-RU" dirty="0"/>
              <a:t>, </a:t>
            </a:r>
            <a:r>
              <a:rPr lang="ru-RU" dirty="0" err="1"/>
              <a:t>ул.Пионерская</a:t>
            </a:r>
            <a:r>
              <a:rPr lang="ru-RU" dirty="0"/>
              <a:t> д.58 и </a:t>
            </a:r>
            <a:r>
              <a:rPr lang="ru-RU" dirty="0" err="1"/>
              <a:t>п.Пола</a:t>
            </a:r>
            <a:r>
              <a:rPr lang="ru-RU" dirty="0"/>
              <a:t>, </a:t>
            </a:r>
            <a:r>
              <a:rPr lang="ru-RU" dirty="0" err="1"/>
              <a:t>ул.Зеленая</a:t>
            </a:r>
            <a:r>
              <a:rPr lang="ru-RU" dirty="0"/>
              <a:t> д.6 и </a:t>
            </a:r>
            <a:r>
              <a:rPr lang="ru-RU" dirty="0" smtClean="0"/>
              <a:t>д.8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smtClean="0"/>
              <a:t>Фактически </a:t>
            </a:r>
            <a:r>
              <a:rPr lang="ru-RU" dirty="0"/>
              <a:t>использовано средств - 1036643,16 рублей, </a:t>
            </a:r>
            <a:r>
              <a:rPr lang="ru-RU" dirty="0" smtClean="0"/>
              <a:t>из них: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субсидия составила – </a:t>
            </a:r>
            <a:r>
              <a:rPr lang="ru-RU" b="1" dirty="0"/>
              <a:t>743255,0</a:t>
            </a:r>
            <a:r>
              <a:rPr lang="ru-RU" dirty="0"/>
              <a:t> рублей (федеральный бюджет - 472450,64 рублей, областной бюджет - 270804,36 рублей), </a:t>
            </a:r>
            <a:endParaRPr lang="ru-RU" dirty="0" smtClean="0"/>
          </a:p>
          <a:p>
            <a:pPr algn="just"/>
            <a:r>
              <a:rPr lang="ru-RU" dirty="0" smtClean="0"/>
              <a:t>бюджет </a:t>
            </a:r>
            <a:r>
              <a:rPr lang="ru-RU" dirty="0"/>
              <a:t>сельского </a:t>
            </a:r>
            <a:r>
              <a:rPr lang="ru-RU" dirty="0" smtClean="0"/>
              <a:t>поселения </a:t>
            </a:r>
            <a:r>
              <a:rPr lang="ru-RU" dirty="0"/>
              <a:t>- </a:t>
            </a:r>
            <a:r>
              <a:rPr lang="ru-RU" b="1" dirty="0"/>
              <a:t>189723,86</a:t>
            </a:r>
            <a:r>
              <a:rPr lang="ru-RU" dirty="0"/>
              <a:t> рублей, </a:t>
            </a:r>
            <a:endParaRPr lang="ru-RU" dirty="0" smtClean="0"/>
          </a:p>
          <a:p>
            <a:pPr algn="just"/>
            <a:r>
              <a:rPr lang="ru-RU" dirty="0" smtClean="0"/>
              <a:t>средства </a:t>
            </a:r>
            <a:r>
              <a:rPr lang="ru-RU" dirty="0"/>
              <a:t>собственников жилья - </a:t>
            </a:r>
            <a:r>
              <a:rPr lang="ru-RU" b="1" dirty="0"/>
              <a:t>103664,30 </a:t>
            </a:r>
            <a:r>
              <a:rPr lang="ru-RU" dirty="0"/>
              <a:t>рублей.</a:t>
            </a:r>
          </a:p>
        </p:txBody>
      </p:sp>
    </p:spTree>
    <p:extLst>
      <p:ext uri="{BB962C8B-B14F-4D97-AF65-F5344CB8AC3E}">
        <p14:creationId xmlns:p14="http://schemas.microsoft.com/office/powerpoint/2010/main" val="349910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597" y="3501008"/>
            <a:ext cx="4238393" cy="31787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/>
          </a:bodyPr>
          <a:lstStyle/>
          <a:p>
            <a:r>
              <a:rPr lang="ru-RU" b="1" dirty="0"/>
              <a:t>Городская среда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691" y="188640"/>
            <a:ext cx="4122204" cy="309165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22" y="1998752"/>
            <a:ext cx="4122204" cy="309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6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16632"/>
            <a:ext cx="8686800" cy="2016224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effectLst/>
              </a:rPr>
              <a:t>В рамках реализации программы  «</a:t>
            </a:r>
            <a:r>
              <a:rPr lang="ru-RU" sz="2000" dirty="0" err="1">
                <a:effectLst/>
              </a:rPr>
              <a:t>Усточивое</a:t>
            </a:r>
            <a:r>
              <a:rPr lang="ru-RU" sz="2000" dirty="0">
                <a:effectLst/>
              </a:rPr>
              <a:t> развитие территории </a:t>
            </a:r>
            <a:r>
              <a:rPr lang="ru-RU" sz="2000" dirty="0" err="1">
                <a:effectLst/>
              </a:rPr>
              <a:t>Полавского</a:t>
            </a:r>
            <a:r>
              <a:rPr lang="ru-RU" sz="2000" dirty="0">
                <a:effectLst/>
              </a:rPr>
              <a:t> сельского поселения на 2014-2020 годы» в 2018 году проведено строительство спортивной площадки по адресу:  </a:t>
            </a:r>
            <a:r>
              <a:rPr lang="ru-RU" sz="2000" dirty="0" err="1">
                <a:effectLst/>
              </a:rPr>
              <a:t>п.Пола</a:t>
            </a:r>
            <a:r>
              <a:rPr lang="ru-RU" sz="2000" dirty="0">
                <a:effectLst/>
              </a:rPr>
              <a:t>, </a:t>
            </a:r>
            <a:r>
              <a:rPr lang="ru-RU" sz="2000" dirty="0" err="1">
                <a:effectLst/>
              </a:rPr>
              <a:t>ул.Советская</a:t>
            </a:r>
            <a:r>
              <a:rPr lang="ru-RU" sz="2000" dirty="0">
                <a:effectLst/>
              </a:rPr>
              <a:t> (около школы) – </a:t>
            </a:r>
            <a:r>
              <a:rPr lang="ru-RU" sz="2000" b="1" dirty="0">
                <a:effectLst/>
              </a:rPr>
              <a:t>1168500</a:t>
            </a:r>
            <a:r>
              <a:rPr lang="ru-RU" sz="2000" dirty="0">
                <a:effectLst/>
              </a:rPr>
              <a:t> рублей: 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субсидия составила – </a:t>
            </a:r>
            <a:r>
              <a:rPr lang="ru-RU" sz="2000" b="1" dirty="0">
                <a:effectLst/>
              </a:rPr>
              <a:t>787500</a:t>
            </a:r>
            <a:r>
              <a:rPr lang="ru-RU" sz="2000" dirty="0">
                <a:effectLst/>
              </a:rPr>
              <a:t> рублей 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бюджет поселения - </a:t>
            </a:r>
            <a:r>
              <a:rPr lang="ru-RU" sz="2000" b="1" dirty="0">
                <a:effectLst/>
              </a:rPr>
              <a:t>381000</a:t>
            </a:r>
            <a:r>
              <a:rPr lang="ru-RU" sz="2000" dirty="0">
                <a:effectLst/>
              </a:rPr>
              <a:t> рублей.</a:t>
            </a:r>
            <a:endParaRPr lang="ru-RU" sz="2000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47478"/>
            <a:ext cx="4419170" cy="33143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76872"/>
            <a:ext cx="4379979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81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Дорожная деятельность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На территории сельского поселения  протяженность улиц, переулков, подъездов составляет </a:t>
            </a:r>
            <a:r>
              <a:rPr lang="ru-RU" b="1" dirty="0"/>
              <a:t>36,5</a:t>
            </a:r>
            <a:r>
              <a:rPr lang="ru-RU" dirty="0"/>
              <a:t> км. На ремонт и содержание дорог было в бюджете запланировано </a:t>
            </a:r>
            <a:r>
              <a:rPr lang="ru-RU" b="1" dirty="0"/>
              <a:t>2312,9</a:t>
            </a:r>
            <a:r>
              <a:rPr lang="ru-RU" dirty="0"/>
              <a:t> тыс. рублей из них субсидия – </a:t>
            </a:r>
            <a:r>
              <a:rPr lang="ru-RU" b="1" dirty="0"/>
              <a:t>631,0</a:t>
            </a:r>
            <a:r>
              <a:rPr lang="ru-RU" dirty="0"/>
              <a:t> тыс. рублей , освоено </a:t>
            </a:r>
            <a:r>
              <a:rPr lang="ru-RU" b="1" dirty="0"/>
              <a:t>2010,4</a:t>
            </a:r>
            <a:r>
              <a:rPr lang="ru-RU" dirty="0"/>
              <a:t> тыс. рублей из них субсидия – </a:t>
            </a:r>
            <a:r>
              <a:rPr lang="ru-RU" b="1" dirty="0"/>
              <a:t>631,0</a:t>
            </a:r>
            <a:r>
              <a:rPr lang="ru-RU" dirty="0"/>
              <a:t> тыс. рублей.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56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4224469" cy="316835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76672"/>
            <a:ext cx="4355976" cy="326698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8496944" cy="1980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14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Пожарная безопасность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в бюджете </a:t>
            </a:r>
            <a:r>
              <a:rPr lang="ru-RU" dirty="0" smtClean="0"/>
              <a:t>запланировано </a:t>
            </a:r>
            <a:r>
              <a:rPr lang="ru-RU" dirty="0"/>
              <a:t>- </a:t>
            </a:r>
            <a:r>
              <a:rPr lang="ru-RU" b="1" dirty="0"/>
              <a:t>96,6</a:t>
            </a:r>
            <a:r>
              <a:rPr lang="ru-RU" dirty="0"/>
              <a:t> тыс. рублей, израсходованы средства в полном </a:t>
            </a:r>
            <a:r>
              <a:rPr lang="ru-RU" dirty="0" smtClean="0"/>
              <a:t>объеме:</a:t>
            </a:r>
          </a:p>
          <a:p>
            <a:r>
              <a:rPr lang="ru-RU" dirty="0" smtClean="0"/>
              <a:t>очистка </a:t>
            </a:r>
            <a:r>
              <a:rPr lang="ru-RU" dirty="0"/>
              <a:t>пожарного водоема, расположенного по адресу: п. Пола ул. Советская (вблизи школы искусств)  - </a:t>
            </a:r>
            <a:r>
              <a:rPr lang="ru-RU" b="1" dirty="0"/>
              <a:t>56,0</a:t>
            </a:r>
            <a:r>
              <a:rPr lang="ru-RU" dirty="0"/>
              <a:t> тыс. рублей; </a:t>
            </a:r>
            <a:endParaRPr lang="ru-RU" dirty="0" smtClean="0"/>
          </a:p>
          <a:p>
            <a:r>
              <a:rPr lang="ru-RU" dirty="0"/>
              <a:t>на приобретение противопожарного инвентаря, средств звуковой сигнализации, указателей - </a:t>
            </a:r>
            <a:r>
              <a:rPr lang="ru-RU" b="1" dirty="0"/>
              <a:t>40,6</a:t>
            </a:r>
            <a:r>
              <a:rPr lang="ru-RU" dirty="0"/>
              <a:t> тыс. рублей.</a:t>
            </a:r>
          </a:p>
        </p:txBody>
      </p:sp>
    </p:spTree>
    <p:extLst>
      <p:ext uri="{BB962C8B-B14F-4D97-AF65-F5344CB8AC3E}">
        <p14:creationId xmlns:p14="http://schemas.microsoft.com/office/powerpoint/2010/main" val="6278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936104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В 2018 году получен мобильный пожарный пост</a:t>
            </a:r>
            <a:endParaRPr lang="ru-RU" sz="2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18" y="1113454"/>
            <a:ext cx="3611893" cy="27089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068" y="1095452"/>
            <a:ext cx="3635896" cy="27269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33056"/>
            <a:ext cx="3635896" cy="27269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072" y="3987062"/>
            <a:ext cx="3563888" cy="267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37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3600" b="1" dirty="0"/>
              <a:t>Территориальное общественное самоуправление</a:t>
            </a:r>
            <a:endParaRPr lang="ru-RU" sz="36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28"/>
          </a:xfrm>
        </p:spPr>
        <p:txBody>
          <a:bodyPr>
            <a:normAutofit fontScale="55000" lnSpcReduction="20000"/>
          </a:bodyPr>
          <a:lstStyle/>
          <a:p>
            <a:r>
              <a:rPr lang="ru-RU" sz="4500" dirty="0"/>
              <a:t>созданы и работают </a:t>
            </a:r>
            <a:r>
              <a:rPr lang="ru-RU" sz="4500" dirty="0" smtClean="0"/>
              <a:t>- </a:t>
            </a:r>
            <a:r>
              <a:rPr lang="ru-RU" sz="4500" b="1" dirty="0"/>
              <a:t>5</a:t>
            </a:r>
            <a:r>
              <a:rPr lang="ru-RU" sz="4500" dirty="0"/>
              <a:t> </a:t>
            </a:r>
            <a:r>
              <a:rPr lang="ru-RU" sz="4500" dirty="0" err="1"/>
              <a:t>ТОСов</a:t>
            </a:r>
            <a:r>
              <a:rPr lang="ru-RU" sz="4500" dirty="0"/>
              <a:t> </a:t>
            </a:r>
            <a:r>
              <a:rPr lang="ru-RU" sz="4500" dirty="0" smtClean="0"/>
              <a:t>:</a:t>
            </a:r>
          </a:p>
          <a:p>
            <a:r>
              <a:rPr lang="ru-RU" sz="4500" dirty="0" smtClean="0"/>
              <a:t>ТОС </a:t>
            </a:r>
            <a:r>
              <a:rPr lang="ru-RU" sz="4500" dirty="0"/>
              <a:t>«</a:t>
            </a:r>
            <a:r>
              <a:rPr lang="ru-RU" sz="4500" dirty="0" err="1"/>
              <a:t>Кузьминское</a:t>
            </a:r>
            <a:r>
              <a:rPr lang="ru-RU" sz="4500" dirty="0"/>
              <a:t>», </a:t>
            </a:r>
            <a:endParaRPr lang="ru-RU" sz="4500" dirty="0" smtClean="0"/>
          </a:p>
          <a:p>
            <a:r>
              <a:rPr lang="ru-RU" sz="4500" dirty="0" smtClean="0"/>
              <a:t>ТОС «</a:t>
            </a:r>
            <a:r>
              <a:rPr lang="ru-RU" sz="4500" dirty="0"/>
              <a:t>Новая Деревня» </a:t>
            </a:r>
            <a:r>
              <a:rPr lang="ru-RU" sz="4500" dirty="0" smtClean="0"/>
              <a:t>     </a:t>
            </a:r>
          </a:p>
          <a:p>
            <a:r>
              <a:rPr lang="ru-RU" sz="4500" dirty="0" smtClean="0"/>
              <a:t>ТОС </a:t>
            </a:r>
            <a:r>
              <a:rPr lang="ru-RU" sz="4500" dirty="0"/>
              <a:t>«Пола-1» (</a:t>
            </a:r>
            <a:r>
              <a:rPr lang="ru-RU" sz="4500" dirty="0" err="1"/>
              <a:t>ул.Мира</a:t>
            </a:r>
            <a:r>
              <a:rPr lang="ru-RU" sz="4500" dirty="0"/>
              <a:t> МКД №№ 4, 6 ,8,10),  </a:t>
            </a:r>
            <a:endParaRPr lang="ru-RU" sz="4500" dirty="0" smtClean="0"/>
          </a:p>
          <a:p>
            <a:r>
              <a:rPr lang="ru-RU" sz="4500" dirty="0" smtClean="0"/>
              <a:t>ТОС </a:t>
            </a:r>
            <a:r>
              <a:rPr lang="ru-RU" sz="4500" dirty="0"/>
              <a:t>«Пола-2» (</a:t>
            </a:r>
            <a:r>
              <a:rPr lang="ru-RU" sz="4500" dirty="0" err="1"/>
              <a:t>ул.Пионерская</a:t>
            </a:r>
            <a:r>
              <a:rPr lang="ru-RU" sz="4500" dirty="0"/>
              <a:t> МКД №№  46а, 48, 48а, 50, 58), </a:t>
            </a:r>
            <a:endParaRPr lang="ru-RU" sz="4500" dirty="0" smtClean="0"/>
          </a:p>
          <a:p>
            <a:r>
              <a:rPr lang="ru-RU" sz="4500" dirty="0" smtClean="0"/>
              <a:t>ТОС </a:t>
            </a:r>
            <a:r>
              <a:rPr lang="ru-RU" sz="4500" dirty="0"/>
              <a:t>«Пола-3» (</a:t>
            </a:r>
            <a:r>
              <a:rPr lang="ru-RU" sz="4500" dirty="0" err="1"/>
              <a:t>ул.Пионерская</a:t>
            </a:r>
            <a:r>
              <a:rPr lang="ru-RU" sz="4500" dirty="0"/>
              <a:t> МКД №№  44, 46, 52, 54). </a:t>
            </a:r>
            <a:endParaRPr lang="ru-RU" sz="4500" dirty="0" smtClean="0"/>
          </a:p>
          <a:p>
            <a:r>
              <a:rPr lang="ru-RU" sz="4500" dirty="0" smtClean="0"/>
              <a:t>На реализацию проектов ТОС:</a:t>
            </a:r>
          </a:p>
          <a:p>
            <a:r>
              <a:rPr lang="ru-RU" sz="4500" dirty="0" smtClean="0"/>
              <a:t>субсидия </a:t>
            </a:r>
            <a:r>
              <a:rPr lang="ru-RU" sz="4500" dirty="0"/>
              <a:t>из областного бюджета составила – </a:t>
            </a:r>
            <a:r>
              <a:rPr lang="ru-RU" sz="4500" b="1" dirty="0"/>
              <a:t>162453,06</a:t>
            </a:r>
            <a:r>
              <a:rPr lang="ru-RU" sz="4500" dirty="0"/>
              <a:t> рублей, </a:t>
            </a:r>
          </a:p>
          <a:p>
            <a:r>
              <a:rPr lang="ru-RU" sz="4500" dirty="0"/>
              <a:t>средства бюджета сельского поселения – </a:t>
            </a:r>
            <a:r>
              <a:rPr lang="ru-RU" sz="4500" b="1" dirty="0"/>
              <a:t>18600</a:t>
            </a:r>
            <a:r>
              <a:rPr lang="ru-RU" sz="4500" dirty="0"/>
              <a:t> рублей.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82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ТОС «Новая Деревня» </a:t>
            </a:r>
            <a:r>
              <a:rPr lang="ru-RU" sz="3200" dirty="0"/>
              <a:t>- обустройство родника около часовни д. </a:t>
            </a:r>
            <a:r>
              <a:rPr lang="ru-RU" sz="3200" dirty="0" err="1"/>
              <a:t>Налючи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2394"/>
            <a:ext cx="4817508" cy="361313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068960"/>
            <a:ext cx="4788024" cy="359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3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/>
          <a:lstStyle/>
          <a:p>
            <a:r>
              <a:rPr lang="ru-RU" b="1" dirty="0" smtClean="0"/>
              <a:t>Общая информация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2883383"/>
              </p:ext>
            </p:extLst>
          </p:nvPr>
        </p:nvGraphicFramePr>
        <p:xfrm>
          <a:off x="467544" y="1196752"/>
          <a:ext cx="8229600" cy="1199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Общая площадь территории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71000 га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населенных пунктов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49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Число хозяйств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1175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971830"/>
              </p:ext>
            </p:extLst>
          </p:nvPr>
        </p:nvGraphicFramePr>
        <p:xfrm>
          <a:off x="467544" y="2348880"/>
          <a:ext cx="8280920" cy="399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1944216"/>
                <a:gridCol w="1181675"/>
                <a:gridCol w="1122581"/>
                <a:gridCol w="1152128"/>
                <a:gridCol w="1152128"/>
                <a:gridCol w="12241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№ п/п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Наименование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на 01.01. 2016 года</a:t>
                      </a:r>
                    </a:p>
                    <a:p>
                      <a:pPr algn="ctr"/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на 01.01. 2017 года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на 01.01. 2018 года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на 01.01.</a:t>
                      </a:r>
                    </a:p>
                    <a:p>
                      <a:pPr algn="ctr"/>
                      <a:r>
                        <a:rPr lang="ru-RU" sz="1600" b="1" dirty="0" smtClean="0"/>
                        <a:t>2019 года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на 01.01.</a:t>
                      </a:r>
                    </a:p>
                    <a:p>
                      <a:pPr algn="ctr"/>
                      <a:r>
                        <a:rPr lang="ru-RU" sz="1600" b="1" dirty="0" smtClean="0"/>
                        <a:t>2020 года</a:t>
                      </a:r>
                    </a:p>
                    <a:p>
                      <a:pPr algn="ctr"/>
                      <a:endParaRPr lang="ru-RU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КРС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63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62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66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66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48</a:t>
                      </a:r>
                      <a:endParaRPr lang="ru-RU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2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в том числе коров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50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52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48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36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26</a:t>
                      </a:r>
                      <a:endParaRPr lang="ru-RU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3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Свиньи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85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111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145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93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82</a:t>
                      </a:r>
                      <a:endParaRPr lang="ru-RU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4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Овцы и козы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131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125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146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149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117</a:t>
                      </a:r>
                      <a:endParaRPr lang="ru-RU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5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Лошади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9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9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7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9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9</a:t>
                      </a:r>
                      <a:endParaRPr lang="ru-RU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6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Кролики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640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572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987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242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201</a:t>
                      </a:r>
                      <a:endParaRPr lang="ru-RU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7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Птица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2701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2796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3374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2765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2532</a:t>
                      </a:r>
                      <a:endParaRPr lang="ru-RU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8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Пчелосемьи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178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192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205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152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166</a:t>
                      </a:r>
                      <a:endParaRPr lang="ru-RU" sz="1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62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573015"/>
            <a:ext cx="4716016" cy="31440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850106"/>
          </a:xfrm>
        </p:spPr>
        <p:txBody>
          <a:bodyPr>
            <a:noAutofit/>
          </a:bodyPr>
          <a:lstStyle/>
          <a:p>
            <a:r>
              <a:rPr lang="ru-RU" sz="2000" b="1" dirty="0"/>
              <a:t>ТОС «</a:t>
            </a:r>
            <a:r>
              <a:rPr lang="ru-RU" sz="2000" b="1" dirty="0" err="1"/>
              <a:t>Кузьминское</a:t>
            </a:r>
            <a:r>
              <a:rPr lang="ru-RU" sz="2000" b="1" dirty="0"/>
              <a:t>» </a:t>
            </a:r>
            <a:r>
              <a:rPr lang="ru-RU" sz="2000" dirty="0"/>
              <a:t>- установка ограждения  и скамеек на общественной территории около воинского захоронения </a:t>
            </a:r>
            <a:r>
              <a:rPr lang="ru-RU" sz="2000" dirty="0" smtClean="0"/>
              <a:t>д</a:t>
            </a:r>
            <a:r>
              <a:rPr lang="ru-RU" sz="2000" dirty="0"/>
              <a:t>. </a:t>
            </a:r>
            <a:r>
              <a:rPr lang="ru-RU" sz="2000" dirty="0" err="1"/>
              <a:t>Кузьминское</a:t>
            </a:r>
            <a:r>
              <a:rPr lang="ru-RU" sz="2000" dirty="0"/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4909840" cy="3273227"/>
          </a:xfrm>
        </p:spPr>
      </p:pic>
    </p:spTree>
    <p:extLst>
      <p:ext uri="{BB962C8B-B14F-4D97-AF65-F5344CB8AC3E}">
        <p14:creationId xmlns:p14="http://schemas.microsoft.com/office/powerpoint/2010/main" val="395301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z="2000" b="1" dirty="0"/>
              <a:t>ТОС «Пола-2» </a:t>
            </a:r>
            <a:r>
              <a:rPr lang="ru-RU" sz="2000" dirty="0"/>
              <a:t>- обустройство территории общего пользования </a:t>
            </a:r>
            <a:r>
              <a:rPr lang="ru-RU" sz="2000" dirty="0" smtClean="0"/>
              <a:t>по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/>
              <a:t>ул. Пионерской около территории детского сада, установка элементов детской площадки;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4652334" cy="348925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801" y="3212976"/>
            <a:ext cx="4644008" cy="348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44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80928"/>
            <a:ext cx="8686800" cy="841248"/>
          </a:xfrm>
        </p:spPr>
        <p:txBody>
          <a:bodyPr/>
          <a:lstStyle/>
          <a:p>
            <a:pPr algn="ctr"/>
            <a:r>
              <a:rPr lang="ru-RU" dirty="0" smtClean="0"/>
              <a:t>Спасибо  за 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3056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Демографическая ситуация</a:t>
            </a:r>
            <a:endParaRPr lang="ru-RU" b="1" dirty="0"/>
          </a:p>
        </p:txBody>
      </p:sp>
      <p:graphicFrame>
        <p:nvGraphicFramePr>
          <p:cNvPr id="7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7192720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93507280"/>
              </p:ext>
            </p:extLst>
          </p:nvPr>
        </p:nvGraphicFramePr>
        <p:xfrm>
          <a:off x="827584" y="1340768"/>
          <a:ext cx="777686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483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Демографическая ситуация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2493722"/>
              </p:ext>
            </p:extLst>
          </p:nvPr>
        </p:nvGraphicFramePr>
        <p:xfrm>
          <a:off x="251520" y="1484784"/>
          <a:ext cx="864096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5003298"/>
              </p:ext>
            </p:extLst>
          </p:nvPr>
        </p:nvGraphicFramePr>
        <p:xfrm>
          <a:off x="4932040" y="4445732"/>
          <a:ext cx="864096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9677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99648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Доходы и расходы бюджета     </a:t>
            </a:r>
            <a:r>
              <a:rPr lang="ru-RU" sz="2000" dirty="0" smtClean="0"/>
              <a:t>(</a:t>
            </a:r>
            <a:r>
              <a:rPr lang="ru-RU" sz="2000" dirty="0" err="1" smtClean="0"/>
              <a:t>тыс.рублей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833859"/>
              </p:ext>
            </p:extLst>
          </p:nvPr>
        </p:nvGraphicFramePr>
        <p:xfrm>
          <a:off x="179512" y="1412776"/>
          <a:ext cx="8686800" cy="5243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3609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Бюджет сельского поселения</a:t>
            </a:r>
            <a:endParaRPr lang="ru-RU" b="1" dirty="0"/>
          </a:p>
        </p:txBody>
      </p:sp>
      <p:graphicFrame>
        <p:nvGraphicFramePr>
          <p:cNvPr id="8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151508"/>
              </p:ext>
            </p:extLst>
          </p:nvPr>
        </p:nvGraphicFramePr>
        <p:xfrm>
          <a:off x="539552" y="1268760"/>
          <a:ext cx="82296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858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39552"/>
          </a:xfrm>
        </p:spPr>
        <p:txBody>
          <a:bodyPr>
            <a:normAutofit/>
          </a:bodyPr>
          <a:lstStyle/>
          <a:p>
            <a:r>
              <a:rPr lang="ru-RU" sz="2400" dirty="0" smtClean="0">
                <a:effectLst/>
              </a:rPr>
              <a:t>Доходы с наибольшим удельным весом составили: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4667349"/>
          </a:xfrm>
        </p:spPr>
        <p:txBody>
          <a:bodyPr>
            <a:normAutofit/>
          </a:bodyPr>
          <a:lstStyle/>
          <a:p>
            <a:r>
              <a:rPr lang="ru-RU" dirty="0"/>
              <a:t>- </a:t>
            </a:r>
            <a:r>
              <a:rPr lang="ru-RU" sz="2200" dirty="0"/>
              <a:t>акцизы – </a:t>
            </a:r>
            <a:r>
              <a:rPr lang="ru-RU" sz="2200" b="1" dirty="0"/>
              <a:t>1333,2</a:t>
            </a:r>
            <a:r>
              <a:rPr lang="ru-RU" sz="2200" dirty="0"/>
              <a:t> тыс. рублей, исполнение – </a:t>
            </a:r>
            <a:r>
              <a:rPr lang="ru-RU" sz="2200" b="1" dirty="0"/>
              <a:t>107,6</a:t>
            </a:r>
            <a:r>
              <a:rPr lang="ru-RU" sz="2200" dirty="0"/>
              <a:t>%; </a:t>
            </a:r>
            <a:endParaRPr lang="ru-RU" sz="2200" dirty="0" smtClean="0"/>
          </a:p>
          <a:p>
            <a:r>
              <a:rPr lang="ru-RU" sz="2200" dirty="0"/>
              <a:t>- земельный налог – </a:t>
            </a:r>
            <a:r>
              <a:rPr lang="ru-RU" sz="2200" b="1" dirty="0"/>
              <a:t>1001,2</a:t>
            </a:r>
            <a:r>
              <a:rPr lang="ru-RU" sz="2200" dirty="0"/>
              <a:t> тыс. рублей, исполнение – </a:t>
            </a:r>
            <a:r>
              <a:rPr lang="ru-RU" sz="2200" b="1" dirty="0"/>
              <a:t>114</a:t>
            </a:r>
            <a:r>
              <a:rPr lang="ru-RU" sz="2200" dirty="0"/>
              <a:t>%; </a:t>
            </a:r>
            <a:endParaRPr lang="ru-RU" sz="2200" dirty="0" smtClean="0"/>
          </a:p>
          <a:p>
            <a:r>
              <a:rPr lang="ru-RU" sz="2200" dirty="0"/>
              <a:t>- налог на имущество физических лиц </a:t>
            </a:r>
            <a:r>
              <a:rPr lang="ru-RU" sz="2200" dirty="0" smtClean="0"/>
              <a:t> </a:t>
            </a:r>
            <a:r>
              <a:rPr lang="ru-RU" sz="2200" dirty="0"/>
              <a:t>– </a:t>
            </a:r>
            <a:r>
              <a:rPr lang="ru-RU" sz="2200" b="1" dirty="0"/>
              <a:t>265,1</a:t>
            </a:r>
            <a:r>
              <a:rPr lang="ru-RU" sz="2200" dirty="0"/>
              <a:t> тыс. руб., исполнение -</a:t>
            </a:r>
            <a:r>
              <a:rPr lang="ru-RU" sz="2200" b="1" dirty="0"/>
              <a:t>108,8</a:t>
            </a:r>
            <a:r>
              <a:rPr lang="ru-RU" sz="2200" dirty="0" smtClean="0"/>
              <a:t>%;</a:t>
            </a:r>
          </a:p>
          <a:p>
            <a:r>
              <a:rPr lang="ru-RU" sz="2200" dirty="0"/>
              <a:t>- налог на доходы физических лиц </a:t>
            </a:r>
            <a:r>
              <a:rPr lang="ru-RU" sz="2200" dirty="0" smtClean="0"/>
              <a:t>– </a:t>
            </a:r>
            <a:r>
              <a:rPr lang="ru-RU" sz="2200" b="1" dirty="0"/>
              <a:t>255,6</a:t>
            </a:r>
            <a:r>
              <a:rPr lang="ru-RU" sz="2200" dirty="0"/>
              <a:t> тыс. руб., исполнение -</a:t>
            </a:r>
            <a:r>
              <a:rPr lang="ru-RU" sz="2200" b="1" dirty="0"/>
              <a:t>103,2</a:t>
            </a:r>
            <a:r>
              <a:rPr lang="ru-RU" sz="2200" dirty="0" smtClean="0"/>
              <a:t>%;</a:t>
            </a:r>
          </a:p>
          <a:p>
            <a:r>
              <a:rPr lang="ru-RU" sz="2200" dirty="0"/>
              <a:t>- аренда за земельные участки – </a:t>
            </a:r>
            <a:r>
              <a:rPr lang="ru-RU" sz="2200" b="1" dirty="0"/>
              <a:t>69,0 тыс. </a:t>
            </a:r>
            <a:r>
              <a:rPr lang="ru-RU" sz="2200" dirty="0"/>
              <a:t>рублей, исполнение – </a:t>
            </a:r>
            <a:r>
              <a:rPr lang="ru-RU" sz="2200" b="1" dirty="0"/>
              <a:t>100</a:t>
            </a:r>
            <a:r>
              <a:rPr lang="ru-RU" sz="2200" b="1" dirty="0" smtClean="0"/>
              <a:t>%;</a:t>
            </a:r>
          </a:p>
          <a:p>
            <a:r>
              <a:rPr lang="ru-RU" sz="2800" dirty="0"/>
              <a:t>Сумма безвозмездных поступлений за 2018 год составила – </a:t>
            </a:r>
            <a:r>
              <a:rPr lang="ru-RU" sz="2800" b="1" dirty="0"/>
              <a:t>10052,4</a:t>
            </a:r>
            <a:r>
              <a:rPr lang="ru-RU" sz="2800" dirty="0"/>
              <a:t> 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891769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Бюджет сельского поселения</a:t>
            </a:r>
            <a:endParaRPr lang="ru-RU" b="1" dirty="0"/>
          </a:p>
        </p:txBody>
      </p:sp>
      <p:graphicFrame>
        <p:nvGraphicFramePr>
          <p:cNvPr id="8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1752741"/>
              </p:ext>
            </p:extLst>
          </p:nvPr>
        </p:nvGraphicFramePr>
        <p:xfrm>
          <a:off x="395536" y="1196752"/>
          <a:ext cx="82296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339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720080"/>
          </a:xfrm>
        </p:spPr>
        <p:txBody>
          <a:bodyPr>
            <a:normAutofit/>
          </a:bodyPr>
          <a:lstStyle/>
          <a:p>
            <a:r>
              <a:rPr lang="ru-RU" b="1" dirty="0" smtClean="0"/>
              <a:t>ЖКХ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Построен участок наружной сети самотечной канализации и подключены 2 многоквартирных дома по адресу </a:t>
            </a:r>
            <a:r>
              <a:rPr lang="ru-RU" sz="2400" dirty="0" err="1" smtClean="0"/>
              <a:t>п.Пола</a:t>
            </a:r>
            <a:r>
              <a:rPr lang="ru-RU" sz="2400" dirty="0" smtClean="0"/>
              <a:t>. </a:t>
            </a:r>
            <a:r>
              <a:rPr lang="ru-RU" sz="2400" dirty="0" err="1"/>
              <a:t>у</a:t>
            </a:r>
            <a:r>
              <a:rPr lang="ru-RU" sz="2400" dirty="0" err="1" smtClean="0"/>
              <a:t>л.Зеленая</a:t>
            </a:r>
            <a:r>
              <a:rPr lang="ru-RU" sz="2400" dirty="0" smtClean="0"/>
              <a:t> дом 2г и дом 8  на сумму – </a:t>
            </a:r>
            <a:r>
              <a:rPr lang="ru-RU" sz="2400" b="1" dirty="0" smtClean="0"/>
              <a:t>741962,11 рублей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991459"/>
            <a:ext cx="5040560" cy="361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2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775</TotalTime>
  <Words>733</Words>
  <Application>Microsoft Office PowerPoint</Application>
  <PresentationFormat>Экран (4:3)</PresentationFormat>
  <Paragraphs>162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Администрации Полавского  сельского поселения</vt:lpstr>
      <vt:lpstr>Общая информация</vt:lpstr>
      <vt:lpstr>Демографическая ситуация</vt:lpstr>
      <vt:lpstr>Демографическая ситуация</vt:lpstr>
      <vt:lpstr>  Доходы и расходы бюджета     (тыс.рублей)</vt:lpstr>
      <vt:lpstr>Бюджет сельского поселения</vt:lpstr>
      <vt:lpstr>Доходы с наибольшим удельным весом составили:</vt:lpstr>
      <vt:lpstr>Бюджет сельского поселения</vt:lpstr>
      <vt:lpstr>ЖКХ</vt:lpstr>
      <vt:lpstr>Благоустройство</vt:lpstr>
      <vt:lpstr>Городская среда</vt:lpstr>
      <vt:lpstr>Городская среда</vt:lpstr>
      <vt:lpstr>В рамках реализации программы  «Усточивое развитие территории Полавского сельского поселения на 2014-2020 годы» в 2018 году проведено строительство спортивной площадки по адресу:  п.Пола, ул.Советская (около школы) – 1168500 рублей:  субсидия составила – 787500 рублей  бюджет поселения - 381000 рублей.</vt:lpstr>
      <vt:lpstr>Дорожная деятельность</vt:lpstr>
      <vt:lpstr>Презентация PowerPoint</vt:lpstr>
      <vt:lpstr>Пожарная безопасность</vt:lpstr>
      <vt:lpstr>В 2018 году получен мобильный пожарный пост</vt:lpstr>
      <vt:lpstr>Территориальное общественное самоуправление</vt:lpstr>
      <vt:lpstr>ТОС «Новая Деревня» - обустройство родника около часовни д. Налючи</vt:lpstr>
      <vt:lpstr>ТОС «Кузьминское» - установка ограждения  и скамеек на общественной территории около воинского захоронения д. Кузьминское </vt:lpstr>
      <vt:lpstr>ТОС «Пола-2» - обустройство территории общего пользования по  ул. Пионерской около территории детского сада, установка элементов детской площадки;</vt:lpstr>
      <vt:lpstr>Спасибо  за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Демография</dc:title>
  <dc:creator>Пола Администрация</dc:creator>
  <cp:lastModifiedBy>Сергей</cp:lastModifiedBy>
  <cp:revision>49</cp:revision>
  <dcterms:created xsi:type="dcterms:W3CDTF">2019-02-28T14:53:29Z</dcterms:created>
  <dcterms:modified xsi:type="dcterms:W3CDTF">2020-03-02T22:58:49Z</dcterms:modified>
</cp:coreProperties>
</file>