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61" r:id="rId1"/>
  </p:sldMasterIdLst>
  <p:notesMasterIdLst>
    <p:notesMasterId r:id="rId2"/>
  </p:notesMasterIdLst>
  <p:sldIdLst>
    <p:sldId id="407" r:id="rId3"/>
    <p:sldId id="665" r:id="rId4"/>
    <p:sldId id="666" r:id="rId5"/>
    <p:sldId id="667" r:id="rId6"/>
    <p:sldId id="606" r:id="rId7"/>
    <p:sldId id="607" r:id="rId8"/>
    <p:sldId id="669" r:id="rId9"/>
    <p:sldId id="645" r:id="rId10"/>
    <p:sldId id="671" r:id="rId11"/>
    <p:sldId id="672" r:id="rId12"/>
    <p:sldId id="646" r:id="rId13"/>
    <p:sldId id="647" r:id="rId14"/>
    <p:sldId id="642" r:id="rId15"/>
    <p:sldId id="662" r:id="rId16"/>
    <p:sldId id="663" r:id="rId17"/>
    <p:sldId id="676" r:id="rId18"/>
    <p:sldId id="615" r:id="rId19"/>
    <p:sldId id="648" r:id="rId20"/>
    <p:sldId id="616" r:id="rId21"/>
    <p:sldId id="649" r:id="rId22"/>
    <p:sldId id="658" r:id="rId23"/>
    <p:sldId id="650" r:id="rId24"/>
    <p:sldId id="652" r:id="rId25"/>
    <p:sldId id="655" r:id="rId26"/>
    <p:sldId id="674" r:id="rId27"/>
    <p:sldId id="673" r:id="rId28"/>
    <p:sldId id="638" r:id="rId29"/>
    <p:sldId id="619" r:id="rId30"/>
    <p:sldId id="675" r:id="rId31"/>
    <p:sldId id="677" r:id="rId32"/>
    <p:sldId id="680" r:id="rId33"/>
    <p:sldId id="681" r:id="rId34"/>
    <p:sldId id="682" r:id="rId35"/>
    <p:sldId id="683" r:id="rId36"/>
    <p:sldId id="656" r:id="rId37"/>
  </p:sldIdLst>
  <p:sldSz cx="10693400" cy="7562850"/>
  <p:notesSz cx="9872663" cy="6797675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3478" autoAdjust="0"/>
  </p:normalViewPr>
  <p:slideViewPr>
    <p:cSldViewPr>
      <p:cViewPr>
        <p:scale>
          <a:sx n="100" d="100"/>
          <a:sy n="100" d="100"/>
        </p:scale>
        <p:origin x="-1584" y="-25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2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NULL" TargetMode="Externa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9974553585052"/>
          <c:y val="0.026468686759471893"/>
          <c:w val="0.83814084529876709"/>
          <c:h val="0.90338695049285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34230742603540421"/>
                  <c:y val="0.006647686008363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037714617792516947"/>
                  <c:y val="0.0060625518672168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079246498644351959"/>
                  <c:y val="0.012713554315268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34337143879383802"/>
                  <c:y val="0.01742571778595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032333764247596264"/>
                  <c:y val="-0.0010046561947092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на 01.01.2018 года</c:v>
                </c:pt>
                <c:pt idx="1">
                  <c:v>на 01.01.2019 года</c:v>
                </c:pt>
                <c:pt idx="2">
                  <c:v>на 01.01.2020 года</c:v>
                </c:pt>
                <c:pt idx="3">
                  <c:v>на 01.01.2021 года</c:v>
                </c:pt>
                <c:pt idx="4">
                  <c:v>на 01ю01.2022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2941</c:v>
                </c:pt>
                <c:pt idx="1">
                  <c:v>2874</c:v>
                </c:pt>
                <c:pt idx="2">
                  <c:v>2793</c:v>
                </c:pt>
                <c:pt idx="3">
                  <c:v>2730</c:v>
                </c:pt>
                <c:pt idx="4">
                  <c:v>2634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33714688"/>
        <c:axId val="51675136"/>
      </c:barChart>
      <c:catAx>
        <c:axId val="233714688"/>
        <c:scaling>
          <c:orientation/>
        </c:scaling>
        <c:delete val="0"/>
        <c:axPos val="b"/>
        <c:numFmt formatCode="General" sourceLinked="1"/>
        <c:majorTickMark val="out"/>
        <c:minorTickMark val="none"/>
        <c:crossAx val="51675136"/>
        <c:crosses val="autoZero"/>
        <c:auto val="0"/>
        <c:lblAlgn val="ctr"/>
        <c:lblOffset/>
        <c:noMultiLvlLbl val="0"/>
      </c:catAx>
      <c:valAx>
        <c:axId val="51675136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233714688"/>
        <c:crosses val="autoZero"/>
        <c:crossBetween val="between"/>
      </c:valAx>
    </c:plotArea>
    <c:legend>
      <c:legendPos/>
      <c:layout>
        <c:manualLayout>
          <c:xMode val="edge"/>
          <c:yMode val="edge"/>
          <c:x val="0.68855041265487671"/>
          <c:y val="0.04061354324221611"/>
          <c:w val="0.30530831217765808"/>
          <c:h val="0.072380565106868744"/>
        </c:manualLayout>
      </c:layout>
      <c:overlay val="0"/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layout>
        <c:manualLayout>
          <c:layoutTarget val="inner"/>
          <c:xMode val="edge"/>
          <c:yMode val="edge"/>
          <c:x val="0.077906273305416107"/>
          <c:y val="0.039047744125127792"/>
          <c:w val="0.73862487077713013"/>
          <c:h val="0.862228751182556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2345679104328156"/>
                  <c:y val="-0.025254294276237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092592593282461166"/>
                  <c:y val="-0.016836196184158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15432098880410194"/>
                  <c:y val="-0.025254294276237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2300" b="1" i="0" baseline="0" smtId="4294967295"/>
                </a:pPr>
                <a:endParaRPr sz="2300" b="1" i="0" baseline="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53</c:v>
                </c:pt>
                <c:pt idx="2">
                  <c:v>45</c:v>
                </c:pt>
                <c:pt idx="3">
                  <c:v>47</c:v>
                </c:pt>
                <c:pt idx="4">
                  <c:v>48</c:v>
                </c:pt>
              </c:numCache>
            </c:numRef>
          </c:val>
          <c:shape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18061302602291107"/>
                  <c:y val="-0.016836129128932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17535481601953506"/>
                  <c:y val="-0.017919743433594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23639587685465813"/>
                  <c:y val="-0.018906548619270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89619504287838936"/>
                  <c:y val="0.0022642146795988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12802786193788052"/>
                  <c:y val="-0.0045284293591976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2300" b="1" i="0" baseline="0" smtId="4294967295"/>
                </a:pPr>
                <a:endParaRPr sz="2300" b="1" i="0" baseline="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98400768"/>
        <c:axId val="51694976"/>
        <c:axId val="0"/>
      </c:bar3DChart>
      <c:catAx>
        <c:axId val="98400768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b="1" smtId="4294967295"/>
            </a:pPr>
            <a:endParaRPr b="1" smtId="4294967295"/>
          </a:p>
        </c:txPr>
        <c:crossAx val="51694976"/>
        <c:crosses val="autoZero"/>
        <c:auto val="0"/>
        <c:lblAlgn val="ctr"/>
        <c:lblOffset/>
        <c:noMultiLvlLbl val="0"/>
      </c:catAx>
      <c:valAx>
        <c:axId val="51694976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98400768"/>
        <c:crosses val="autoZero"/>
        <c:crossBetween val="between"/>
      </c:valAx>
    </c:plotArea>
    <c:legend>
      <c:legendPos/>
      <c:overlay val="0"/>
      <c:txPr>
        <a:bodyPr/>
        <a:p>
          <a:pPr>
            <a:defRPr sz="2000" b="1" i="0" baseline="0" smtId="4294967295"/>
          </a:pPr>
          <a:endParaRPr sz="2000" b="1" i="0" baseline="0" smtId="4294967295"/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layout>
        <c:manualLayout>
          <c:layoutTarget val="inner"/>
          <c:xMode val="edge"/>
          <c:yMode val="edge"/>
          <c:x val="0.077906273305416107"/>
          <c:y val="0.039047744125127792"/>
          <c:w val="0.73862487077713013"/>
          <c:h val="0.86222875118255615"/>
        </c:manualLayout>
      </c:layout>
      <c:bar3DChart>
        <c:barDir val="col"/>
        <c:grouping val="clustered"/>
        <c:shape/>
        <c:axId val="98401280"/>
        <c:axId val="51696704"/>
        <c:axId val="0"/>
      </c:bar3DChart>
      <c:catAx>
        <c:axId val="98401280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b="1" smtId="4294967295"/>
            </a:pPr>
            <a:endParaRPr b="1" smtId="4294967295"/>
          </a:p>
        </c:txPr>
        <c:crossAx val="51696704"/>
        <c:crosses val="autoZero"/>
        <c:auto val="0"/>
        <c:lblAlgn val="ctr"/>
        <c:lblOffset/>
        <c:noMultiLvlLbl val="0"/>
      </c:catAx>
      <c:valAx>
        <c:axId val="51696704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98401280"/>
        <c:crosses val="autoZero"/>
        <c:crossBetween val="between"/>
      </c:valAx>
    </c:plotArea>
    <c:legend>
      <c:legendPos/>
      <c:layout>
        <c:manualLayout>
          <c:xMode val="edge"/>
          <c:yMode val="edge"/>
          <c:x val="0.82923519611358643"/>
          <c:y val="0.60835951566696167"/>
          <c:w val="0.17076478898525238"/>
          <c:h val="0.15485495328903198"/>
        </c:manualLayout>
      </c:layout>
      <c:overlay val="0"/>
      <c:txPr>
        <a:bodyPr/>
        <a:p>
          <a:pPr>
            <a:defRPr sz="2000" b="1" i="0" baseline="0" smtId="4294967295"/>
          </a:pPr>
          <a:endParaRPr sz="2000" b="1" i="0" baseline="0" smtId="4294967295"/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3988735675812"/>
          <c:y val="0.0496281199157238"/>
          <c:w val="0.87426012754440308"/>
          <c:h val="0.84317326545715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доходная часть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37180979270488024"/>
                  <c:y val="0.007127630989998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0096627860330045223"/>
                  <c:y val="0.0033552509266883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063026412390172482"/>
                  <c:y val="0.012896071188151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130093889310956"/>
                  <c:y val="0.007164817769080400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13697,3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0024246345856226981"/>
                  <c:y val="0.009550022892653942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14759,9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2300" b="1" i="0" baseline="0" smtId="4294967295"/>
                </a:pPr>
                <a:endParaRPr sz="2300" b="1" i="0" baseline="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    2017 год</c:v>
                </c:pt>
                <c:pt idx="1">
                  <c:v>    2018 год</c:v>
                </c:pt>
                <c:pt idx="2">
                  <c:v>    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12334.2</c:v>
                </c:pt>
                <c:pt idx="1">
                  <c:v>12979.4</c:v>
                </c:pt>
                <c:pt idx="2">
                  <c:v>19661.7</c:v>
                </c:pt>
                <c:pt idx="3">
                  <c:v>13697.3</c:v>
                </c:pt>
                <c:pt idx="4">
                  <c:v>14759.9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06966528"/>
        <c:axId val="51702016"/>
      </c:barChart>
      <c:catAx>
        <c:axId val="106966528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b="1" smtId="4294967295"/>
            </a:pPr>
            <a:endParaRPr b="1" smtId="4294967295"/>
          </a:p>
        </c:txPr>
        <c:crossAx val="51702016"/>
        <c:crosses val="autoZero"/>
        <c:auto val="0"/>
        <c:lblAlgn val="ctr"/>
        <c:lblOffset/>
        <c:noMultiLvlLbl val="0"/>
      </c:catAx>
      <c:valAx>
        <c:axId val="51702016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106966528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621293634176254"/>
          <c:y val="0.044861391186714172"/>
          <c:w val="0.87426012754440308"/>
          <c:h val="0.843173265457153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расходная часть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5426329337060452"/>
                  <c:y val="-0.01195212546736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21604938432574272"/>
                  <c:y val="-0.010954112745821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20061606541275978"/>
                  <c:y val="-0.015720851719379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2572767436504364"/>
                  <c:y val="-0.02145032025873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21866735070943832"/>
                  <c:y val="-0.026217056438326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2000" b="1" smtId="4294967295"/>
                </a:pPr>
                <a:endParaRPr sz="2000" b="1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Лист1!$A$2:$A$6</c:f>
              <c:strCache>
                <c:ptCount val="5"/>
                <c:pt idx="0">
                  <c:v>     2017 год</c:v>
                </c:pt>
                <c:pt idx="1">
                  <c:v>     2018 год</c:v>
                </c:pt>
                <c:pt idx="2">
                  <c:v>     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12949.3</c:v>
                </c:pt>
                <c:pt idx="1">
                  <c:v>13017.6</c:v>
                </c:pt>
                <c:pt idx="2">
                  <c:v>18979.3</c:v>
                </c:pt>
                <c:pt idx="3">
                  <c:v>13063.2</c:v>
                </c:pt>
                <c:pt idx="4">
                  <c:v>15467.9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32879360"/>
        <c:axId val="51663360"/>
        <c:axId val="0"/>
      </c:bar3DChart>
      <c:catAx>
        <c:axId val="132879360"/>
        <c:scaling>
          <c:orientation/>
        </c:scaling>
        <c:delete val="0"/>
        <c:axPos val="b"/>
        <c:majorTickMark val="out"/>
        <c:minorTickMark val="none"/>
        <c:crossAx val="51663360"/>
        <c:crosses val="autoZero"/>
        <c:auto val="0"/>
        <c:lblAlgn val="ctr"/>
        <c:lblOffset/>
        <c:noMultiLvlLbl val="0"/>
      </c:catAx>
      <c:valAx>
        <c:axId val="5166336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132879360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ТОС, осуществляющих деятельность на территории сельского поселения (шт.);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023214500397443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025952782016247511"/>
                  <c:y val="-0.02901812456548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012976391008123755"/>
                  <c:y val="-0.040625374764204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b="1" smtId="4294967295"/>
                </a:pPr>
                <a:endParaRPr b="1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shape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участие населения в деятельности ТОС от общего количества населения старше 16 лет (%);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37036777939647436"/>
                  <c:y val="-0.02388042956590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"/>
                  <c:y val="-0.02388042956590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024691184516996145"/>
                  <c:y val="-0.0265338104218244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39,07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b="1" smtId="4294967295"/>
                </a:pPr>
                <a:endParaRPr b="1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40.3</c:v>
                </c:pt>
                <c:pt idx="1">
                  <c:v>40.14</c:v>
                </c:pt>
                <c:pt idx="2">
                  <c:v>39.7</c:v>
                </c:pt>
              </c:numCache>
            </c:numRef>
          </c:val>
          <c:shape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жителей, вовлеченных в деятельность ТОС ( чел.).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6869328916072845"/>
                  <c:y val="-0.01749016903340816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1126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11678751558065414"/>
                  <c:y val="-0.026116311550140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11931091547012329"/>
                  <c:y val="-0.008287950418889522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1096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b="1" i="0" smtId="4294967295"/>
                </a:pPr>
                <a:endParaRPr b="1" i="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d\-mmm">
                  <c:v>1126</c:v>
                </c:pt>
                <c:pt idx="1">
                  <c:v>1096</c:v>
                </c:pt>
                <c:pt idx="2">
                  <c:v>1029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42372352"/>
        <c:axId val="84038144"/>
        <c:axId val="0"/>
      </c:bar3DChart>
      <c:catAx>
        <c:axId val="142372352"/>
        <c:scaling>
          <c:orientation/>
        </c:scaling>
        <c:delete val="0"/>
        <c:axPos val="b"/>
        <c:majorTickMark val="out"/>
        <c:minorTickMark val="none"/>
        <c:txPr>
          <a:bodyPr/>
          <a:p>
            <a:pPr>
              <a:defRPr b="1" smtId="4294967295"/>
            </a:pPr>
            <a:endParaRPr b="1" smtId="4294967295"/>
          </a:p>
        </c:txPr>
        <c:crossAx val="84038144"/>
        <c:crosses val="autoZero"/>
        <c:auto val="0"/>
        <c:lblAlgn val="ctr"/>
        <c:lblOffset/>
        <c:noMultiLvlLbl val="0"/>
      </c:catAx>
      <c:valAx>
        <c:axId val="84038144"/>
        <c:scaling>
          <c:logBase val="10"/>
          <c:orientation/>
        </c:scaling>
        <c:delete val="0"/>
        <c:axPos val="l"/>
        <c:numFmt formatCode="General" sourceLinked="1"/>
        <c:majorTickMark val="out"/>
        <c:minorTickMark val="none"/>
        <c:crossAx val="142372352"/>
        <c:crosses val="autoZero"/>
        <c:crossBetween val="between"/>
      </c:valAx>
    </c:plotArea>
    <c:legend>
      <c:legendPos/>
      <c:layout>
        <c:manualLayout>
          <c:xMode val="edge"/>
          <c:yMode val="edge"/>
          <c:x val="0.66504806280136108"/>
          <c:y val="0"/>
          <c:w val="0.32716608047485352"/>
          <c:h val="1"/>
        </c:manualLayout>
      </c:layout>
      <c:overlay val="0"/>
      <c:txPr>
        <a:bodyPr/>
        <a:p>
          <a:pPr>
            <a:defRPr smtId="4294967295">
              <a:latin typeface="Calibri" pitchFamily="34" charset="0"/>
              <a:cs typeface="Calibri" pitchFamily="34" charset="0"/>
            </a:defRPr>
          </a:pPr>
          <a:endParaRPr smtId="4294967295">
            <a:latin typeface="Calibri" pitchFamily="34" charset="0"/>
            <a:cs typeface="Calibri" pitchFamily="34" charset="0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697976" y="4564698"/>
            <a:ext cx="5583473" cy="432428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 idx="1"/>
          </p:nvPr>
        </p:nvSpPr>
        <p:spPr>
          <a:xfrm>
            <a:off x="0" y="0"/>
            <a:ext cx="3028882" cy="48018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 idx="2"/>
          </p:nvPr>
        </p:nvSpPr>
        <p:spPr>
          <a:xfrm>
            <a:off x="3950542" y="0"/>
            <a:ext cx="3028882" cy="48018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 idx="3"/>
          </p:nvPr>
        </p:nvSpPr>
        <p:spPr>
          <a:xfrm>
            <a:off x="0" y="9129720"/>
            <a:ext cx="3028882" cy="48018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4"/>
          </p:nvPr>
        </p:nvSpPr>
        <p:spPr>
          <a:xfrm>
            <a:off x="3950542" y="9129720"/>
            <a:ext cx="3028882" cy="48018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 idx="1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630122"/>
            <a:ext cx="10693400" cy="193272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301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155602"/>
            <a:ext cx="10693400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665"/>
            <a:ext cx="10693400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1530"/>
            <a:ext cx="7616020" cy="1260475"/>
          </a:xfrm>
          <a:prstGeom prst="rect">
            <a:avLst/>
          </a:prstGeom>
          <a:effectLst/>
        </p:spPr>
        <p:txBody>
          <a:bodyPr vert="horz" lIns="104315" tIns="52157" rIns="104315" bIns="52157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520"/>
            <a:ext cx="7485380" cy="3831844"/>
          </a:xfrm>
          <a:prstGeom prst="rect">
            <a:avLst/>
          </a:prstGeom>
        </p:spPr>
        <p:txBody>
          <a:bodyPr vert="horz" lIns="104315" tIns="52157" rIns="104315" bIns="521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6565"/>
            <a:ext cx="2940685" cy="402652"/>
          </a:xfrm>
          <a:prstGeom prst="rect">
            <a:avLst/>
          </a:prstGeom>
        </p:spPr>
        <p:txBody>
          <a:bodyPr vert="horz" lIns="104315" tIns="52157" rIns="104315" bIns="52157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6565"/>
            <a:ext cx="3920915" cy="402652"/>
          </a:xfrm>
          <a:prstGeom prst="rect">
            <a:avLst/>
          </a:prstGeom>
        </p:spPr>
        <p:txBody>
          <a:bodyPr vert="horz" lIns="104315" tIns="52157" rIns="104315" bIns="52157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6565"/>
            <a:ext cx="2138680" cy="402652"/>
          </a:xfrm>
          <a:prstGeom prst="rect">
            <a:avLst/>
          </a:prstGeom>
        </p:spPr>
        <p:txBody>
          <a:bodyPr vert="horz" lIns="104315" tIns="52157" rIns="104315" bIns="52157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</p:sldLayoutIdLst>
  <p:transition/>
  <p:timing/>
  <p:txStyles>
    <p:titleStyle>
      <a:lvl1pPr marL="365102" indent="-365102" algn="r" defTabSz="1043148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87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889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833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777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584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528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767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869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2107" indent="-208630" algn="l" defTabSz="1043148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8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9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2.xml" /><Relationship Id="rId4" Type="http://schemas.openxmlformats.org/officeDocument/2006/relationships/chart" Target="../charts/chart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846105" y="298547"/>
            <a:ext cx="888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latin typeface="+mj-lt"/>
              </a:rPr>
              <a:t>                    </a:t>
            </a:r>
            <a:r>
              <a:rPr lang="ru-RU" sz="1600" spc="46" smtClean="0">
                <a:solidFill>
                  <a:srgbClr val="F34840"/>
                </a:solidFill>
                <a:latin typeface="+mj-lt"/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sz="1600" spc="46" smtClean="0">
              <a:solidFill>
                <a:srgbClr val="F3484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53000" contrast="-40000"/>
          </a:blip>
          <a:stretch>
            <a:fillRect/>
          </a:stretch>
        </p:blipFill>
        <p:spPr bwMode="auto">
          <a:xfrm>
            <a:off x="417478" y="1312026"/>
            <a:ext cx="9858444" cy="60007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31924" y="1566847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</a:rPr>
              <a:t>ОТЧЕТ</a:t>
            </a:r>
            <a:endParaRPr lang="ru-RU" sz="2800" smtClean="0">
              <a:solidFill>
                <a:srgbClr val="C00000"/>
              </a:solidFill>
            </a:endParaRPr>
          </a:p>
          <a:p>
            <a:pPr algn="ctr"/>
            <a:r>
              <a:rPr lang="ru-RU" sz="2800" b="1" smtClean="0">
                <a:solidFill>
                  <a:srgbClr val="C00000"/>
                </a:solidFill>
              </a:rPr>
              <a:t>Главы Полавского сельского поселения Петрова С.М. перед Советом </a:t>
            </a:r>
          </a:p>
          <a:p>
            <a:pPr algn="ctr"/>
            <a:r>
              <a:rPr lang="ru-RU" sz="2800" b="1" smtClean="0">
                <a:solidFill>
                  <a:srgbClr val="C00000"/>
                </a:solidFill>
              </a:rPr>
              <a:t>депутатов сельского поселения</a:t>
            </a:r>
            <a:endParaRPr lang="ru-RU" sz="2800" smtClean="0">
              <a:solidFill>
                <a:srgbClr val="C00000"/>
              </a:solidFill>
            </a:endParaRPr>
          </a:p>
          <a:p>
            <a:pPr algn="ctr"/>
            <a:r>
              <a:rPr lang="ru-RU" sz="2800" b="1" smtClean="0">
                <a:solidFill>
                  <a:srgbClr val="C00000"/>
                </a:solidFill>
              </a:rPr>
              <a:t>о результатах  своей деятельности </a:t>
            </a:r>
          </a:p>
          <a:p>
            <a:pPr algn="ctr"/>
            <a:r>
              <a:rPr lang="ru-RU" sz="2800" b="1" smtClean="0">
                <a:solidFill>
                  <a:srgbClr val="C00000"/>
                </a:solidFill>
              </a:rPr>
              <a:t>и о результатах деятельности</a:t>
            </a:r>
            <a:endParaRPr lang="ru-RU" sz="2800" smtClean="0">
              <a:solidFill>
                <a:srgbClr val="C00000"/>
              </a:solidFill>
            </a:endParaRPr>
          </a:p>
          <a:p>
            <a:pPr algn="ctr"/>
            <a:r>
              <a:rPr lang="ru-RU" sz="2800" b="1" smtClean="0">
                <a:solidFill>
                  <a:srgbClr val="C00000"/>
                </a:solidFill>
              </a:rPr>
              <a:t> Администрации сельского поселения</a:t>
            </a:r>
            <a:endParaRPr lang="ru-RU" sz="2800" smtClean="0">
              <a:solidFill>
                <a:srgbClr val="C00000"/>
              </a:solidFill>
            </a:endParaRPr>
          </a:p>
          <a:p>
            <a:pPr algn="ctr"/>
            <a:r>
              <a:rPr lang="ru-RU" sz="2800" b="1" smtClean="0">
                <a:solidFill>
                  <a:srgbClr val="C00000"/>
                </a:solidFill>
              </a:rPr>
              <a:t>за 2021 год</a:t>
            </a:r>
            <a:endParaRPr lang="ru-RU" sz="28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10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172" y="1766592"/>
            <a:ext cx="95770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smtClean="0"/>
              <a:t>На </a:t>
            </a:r>
            <a:r>
              <a:rPr lang="ru-RU" sz="2600" b="1"/>
              <a:t>31 декабря 2021 года недоимка по местным </a:t>
            </a:r>
            <a:r>
              <a:rPr lang="ru-RU" sz="2600" b="1" smtClean="0"/>
              <a:t>налогам:</a:t>
            </a:r>
          </a:p>
          <a:p>
            <a:endParaRPr lang="ru-RU" sz="2400"/>
          </a:p>
          <a:p>
            <a:r>
              <a:rPr lang="ru-RU" sz="2400"/>
              <a:t>— по земельному налогу с физических лиц – 272,6 тыс.рублей</a:t>
            </a:r>
            <a:r>
              <a:rPr lang="ru-RU" sz="2400" smtClean="0"/>
              <a:t>;</a:t>
            </a:r>
          </a:p>
          <a:p>
            <a:endParaRPr lang="ru-RU" sz="2400"/>
          </a:p>
          <a:p>
            <a:r>
              <a:rPr lang="ru-RU" sz="2400"/>
              <a:t>— по налогу на имущество с физических лиц – 265,9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56603062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/>
          <p:nvPr/>
        </p:nvSpPr>
        <p:spPr>
          <a:xfrm>
            <a:off x="304800" y="1295400"/>
            <a:ext cx="4753868" cy="473903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2400" b="1" kern="0" smtClean="0">
                <a:solidFill>
                  <a:sysClr val="windowText" lastClr="000000"/>
                </a:solidFill>
              </a:rPr>
              <a:t>Бюджет сельского поселения</a:t>
            </a:r>
            <a:endParaRPr lang="ru-RU" sz="2400" b="1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Объект 3"/>
          <p:cNvGraphicFramePr/>
          <p:nvPr>
            <p:extLst>
              <p:ext uri="{D42A27DB-BD31-4B8C-83A1-F6EECF244321}">
                <p14:modId xmlns:p14="http://schemas.microsoft.com/office/powerpoint/2010/main" val="2540088399"/>
              </p:ext>
            </p:extLst>
          </p:nvPr>
        </p:nvGraphicFramePr>
        <p:xfrm>
          <a:off x="304800" y="1909217"/>
          <a:ext cx="9868323" cy="424847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2" name="Заголовок 1"/>
          <p:cNvSpPr txBox="1"/>
          <p:nvPr/>
        </p:nvSpPr>
        <p:spPr>
          <a:xfrm>
            <a:off x="5706740" y="1250731"/>
            <a:ext cx="4005198" cy="473903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2400" b="1" kern="0" smtClean="0">
                <a:solidFill>
                  <a:sysClr val="windowText" lastClr="000000"/>
                </a:solidFill>
              </a:rPr>
              <a:t>Расходы      </a:t>
            </a:r>
            <a:r>
              <a:rPr lang="ru-RU" sz="2000" b="1" kern="0" smtClean="0">
                <a:solidFill>
                  <a:sysClr val="windowText" lastClr="000000"/>
                </a:solidFill>
              </a:rPr>
              <a:t>(тыс.рублей)</a:t>
            </a:r>
            <a:endParaRPr lang="ru-RU" sz="2000" b="1" kern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478" y="138087"/>
            <a:ext cx="84882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11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181" y="6301705"/>
            <a:ext cx="9619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При плане 15 467,9 тыс. рублей расходы произведены в сумме 14 723,4 тыс. рублей, что составило 95,19% от плана 2021 года.</a:t>
            </a:r>
          </a:p>
        </p:txBody>
      </p:sp>
    </p:spTree>
    <p:extLst>
      <p:ext uri="{BB962C8B-B14F-4D97-AF65-F5344CB8AC3E}">
        <p14:creationId xmlns:p14="http://schemas.microsoft.com/office/powerpoint/2010/main" val="135391410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62442"/>
              </p:ext>
            </p:extLst>
          </p:nvPr>
        </p:nvGraphicFramePr>
        <p:xfrm>
          <a:off x="522163" y="1189137"/>
          <a:ext cx="9763637" cy="5905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3942"/>
                <a:gridCol w="2238113"/>
                <a:gridCol w="2034850"/>
                <a:gridCol w="1626732"/>
              </a:tblGrid>
              <a:tr h="792088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Показатели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Плановые назначения на </a:t>
                      </a:r>
                      <a:r>
                        <a:rPr lang="ru-RU" sz="1800" smtClean="0">
                          <a:effectLst/>
                        </a:rPr>
                        <a:t>2021 </a:t>
                      </a:r>
                      <a:r>
                        <a:rPr lang="ru-RU" sz="1800">
                          <a:effectLst/>
                        </a:rPr>
                        <a:t>год, руб.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smtClean="0">
                          <a:effectLst/>
                        </a:rPr>
                        <a:t>Исполнено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smtClean="0">
                          <a:effectLst/>
                        </a:rPr>
                        <a:t>в 2021 году</a:t>
                      </a:r>
                      <a:endParaRPr lang="ru-RU" sz="18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</a:rPr>
                        <a:t>сумма</a:t>
                      </a:r>
                      <a:r>
                        <a:rPr lang="ru-RU" sz="1800">
                          <a:effectLst/>
                        </a:rPr>
                        <a:t>, руб.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% исполнения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</a:tr>
              <a:tr h="363487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ОБЩЕГОСУДАРСТВЕННЫЕ ВОПРОСЫ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5753950,67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5698956,49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99,04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15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НАЦИОНАЛЬНАЯ ОБОРОНА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244500,00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244500,00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0289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64449,84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64449,84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15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НАЦИОНАЛЬНАЯ ЭКОНОМИКА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4555817,49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3957257,27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86,86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173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ЖИЛИЩНО-КОММУНАЛЬНОЕ ХОЗЯЙСТВО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4260888,58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4169910,79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97,86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744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58150,00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58150,00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704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КУЛЬТУРА, КИНЕМАТОГРАФИЯ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9264,00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9264,00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15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СОЦИАЛЬНАЯ ПОЛИТИКА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447679,68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447679,68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25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ФИЗИЧЕСКАЯ КУЛЬТУРА И СПОРТ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73200,00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73200,00</a:t>
                      </a:r>
                      <a:endParaRPr lang="ru-RU" sz="24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674"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</a:rPr>
                        <a:t>ИТОГО  РАСХОДОВ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91" marR="59791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15467900,26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14723368,07</a:t>
                      </a:r>
                      <a:endParaRPr lang="ru-RU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95,19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12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86429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13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417478" y="1197341"/>
            <a:ext cx="9868323" cy="5248380"/>
          </a:xfrm>
          <a:prstGeom prst="rect">
            <a:avLst/>
          </a:prstGeom>
        </p:spPr>
        <p:txBody>
          <a:bodyPr lIns="0" tIns="0" rIns="0" bIns="0" anchor="ctr">
            <a:normAutofit lnSpcReduction="10000"/>
          </a:bodyPr>
          <a:lstStyle/>
          <a:p>
            <a:pPr algn="ctr"/>
            <a:r>
              <a:rPr lang="ru-RU" sz="2800" b="1" kern="0" smtClean="0">
                <a:solidFill>
                  <a:sysClr val="windowText" lastClr="000000"/>
                </a:solidFill>
              </a:rPr>
              <a:t>Благоустройство</a:t>
            </a:r>
          </a:p>
          <a:p>
            <a:pPr algn="just"/>
            <a:r>
              <a:rPr lang="ru-RU" sz="2000" smtClean="0">
                <a:latin typeface="+mj-lt"/>
                <a:cs typeface="Times New Roman" pitchFamily="18" charset="0"/>
              </a:rPr>
              <a:t>      В </a:t>
            </a:r>
            <a:r>
              <a:rPr lang="ru-RU" sz="2000">
                <a:latin typeface="+mj-lt"/>
                <a:cs typeface="Times New Roman" pitchFamily="18" charset="0"/>
              </a:rPr>
              <a:t>рамках муниципальной программы Полавского сельского поселения «Благоустройство территории Полавского сельского поселения на 2020-2025 годы» на благоустройство сельского поселения на 2021 год было выделено 3074,43058 тыс. рублей и израсходовано 3037,84914 тыс. рублей, что на 348,07429 тыс. рублей или на 12,94% больше, чем в 2020 году</a:t>
            </a:r>
            <a:r>
              <a:rPr lang="ru-RU" sz="2000" smtClean="0">
                <a:latin typeface="+mj-lt"/>
                <a:cs typeface="Times New Roman" pitchFamily="18" charset="0"/>
              </a:rPr>
              <a:t>.</a:t>
            </a:r>
          </a:p>
          <a:p>
            <a:endParaRPr lang="ru-RU" sz="2000" smtClean="0"/>
          </a:p>
          <a:p>
            <a:r>
              <a:rPr lang="ru-RU" sz="2000" smtClean="0"/>
              <a:t>Средства </a:t>
            </a:r>
            <a:r>
              <a:rPr lang="ru-RU" sz="2000"/>
              <a:t>были использованы:</a:t>
            </a:r>
            <a:endParaRPr lang="ru-RU" sz="2000" ker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smtClean="0"/>
              <a:t>уличное </a:t>
            </a:r>
            <a:r>
              <a:rPr lang="ru-RU" sz="1600"/>
              <a:t>освещение 2128,31739 тыс. </a:t>
            </a:r>
            <a:r>
              <a:rPr lang="ru-RU" sz="1600" smtClean="0"/>
              <a:t>рублей</a:t>
            </a:r>
          </a:p>
          <a:p>
            <a:pPr marL="285750" indent="-285750">
              <a:buFontTx/>
              <a:buChar char="-"/>
            </a:pP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на прочее благоустройство </a:t>
            </a: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909,53175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тыс. рублей: </a:t>
            </a:r>
            <a:endParaRPr lang="ru-RU" sz="1600" kern="0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двукратная обработка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территории сельского поселения от борщевика Сосновского в размере 3 га</a:t>
            </a: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уборка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свалок и уборка мусора, </a:t>
            </a:r>
            <a:endParaRPr lang="ru-RU" sz="1600" kern="0" smtClean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err="1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акарицидная обработка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общественных территорий, </a:t>
            </a:r>
            <a:endParaRPr lang="ru-RU" sz="1600" kern="0" smtClean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обустройство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контейнерной площадки по адресу п. Пола ул. Мира, </a:t>
            </a:r>
            <a:endParaRPr lang="ru-RU" sz="1600" kern="0" smtClean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err="1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окос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травы, спиливание аварийных </a:t>
            </a: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деревьев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, </a:t>
            </a:r>
            <a:endParaRPr lang="ru-RU" sz="1600" kern="0" smtClean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содержание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мест </a:t>
            </a: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захоронений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, </a:t>
            </a:r>
            <a:endParaRPr lang="ru-RU" sz="1600" kern="0" smtClean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поддержка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проектов местных инициатив граждан сельского поселения на ограждение гражданского кладбища д. </a:t>
            </a:r>
            <a:r>
              <a:rPr lang="ru-RU" sz="1600" kern="0" err="1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Росино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 </a:t>
            </a:r>
            <a:endParaRPr lang="ru-RU" sz="1600" kern="0" smtClean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приобретено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на гражданские кладбища в д. Налючи и д. Росино 2 бункера для ТБО, </a:t>
            </a:r>
            <a:endParaRPr lang="ru-RU" sz="1600" kern="0" smtClean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обустройство </a:t>
            </a:r>
            <a:r>
              <a:rPr lang="ru-RU" sz="1600" ker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колодца на общественной территории д. Большой Толокнянец, </a:t>
            </a:r>
            <a:endParaRPr lang="ru-RU" sz="5000" ker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5000" kern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7147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/>
          <p:nvPr/>
        </p:nvSpPr>
        <p:spPr>
          <a:xfrm>
            <a:off x="564492" y="1269349"/>
            <a:ext cx="9734009" cy="9999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ru-RU" sz="2400" b="1" kern="0" smtClean="0">
                <a:solidFill>
                  <a:sysClr val="windowText" lastClr="000000"/>
                </a:solidFill>
              </a:rPr>
              <a:t>Благоустройство</a:t>
            </a:r>
          </a:p>
          <a:p>
            <a:r>
              <a:rPr lang="ru-RU" sz="2400" i="1" smtClean="0"/>
              <a:t>уборка микросвалок на территории сельского поселения</a:t>
            </a:r>
            <a:endParaRPr lang="ru-RU" sz="2400" kern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492" y="2413273"/>
            <a:ext cx="953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err="1" smtClean="0"/>
              <a:t>Обша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14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 descr="Z:\для Петров С.М\свалка Обша\IMG_20210727_113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0999" y="3421385"/>
            <a:ext cx="4403951" cy="33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225" y="3454896"/>
            <a:ext cx="4422168" cy="331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8171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/>
          <p:nvPr/>
        </p:nvSpPr>
        <p:spPr>
          <a:xfrm>
            <a:off x="564492" y="1269349"/>
            <a:ext cx="9734009" cy="999908"/>
          </a:xfrm>
          <a:prstGeom prst="rect">
            <a:avLst/>
          </a:prstGeom>
        </p:spPr>
        <p:txBody>
          <a:bodyPr lIns="0" tIns="0" rIns="0" bIns="0" anchor="ctr">
            <a:normAutofit lnSpcReduction="10000"/>
          </a:bodyPr>
          <a:lstStyle/>
          <a:p>
            <a:r>
              <a:rPr lang="ru-RU" sz="2400" b="1" kern="0" smtClean="0">
                <a:solidFill>
                  <a:sysClr val="windowText" lastClr="000000"/>
                </a:solidFill>
              </a:rPr>
              <a:t>Благоустройство</a:t>
            </a:r>
          </a:p>
          <a:p>
            <a:r>
              <a:rPr lang="ru-RU" sz="2400" i="1" smtClean="0"/>
              <a:t>Обустройство колодца д.Большой Толокнянец</a:t>
            </a:r>
            <a:endParaRPr lang="ru-RU" sz="2400" i="1" smtClean="0"/>
          </a:p>
          <a:p>
            <a:r>
              <a:rPr lang="ru-RU" sz="2400" i="1" kern="0">
                <a:solidFill>
                  <a:sysClr val="windowText" lastClr="000000"/>
                </a:solidFill>
              </a:rPr>
              <a:t> </a:t>
            </a:r>
            <a:r>
              <a:rPr lang="ru-RU" sz="2400" i="1" kern="0" smtClean="0">
                <a:solidFill>
                  <a:sysClr val="windowText" lastClr="000000"/>
                </a:solidFill>
              </a:rPr>
              <a:t>   ПОСЛЕ:                                                                       ДО:</a:t>
            </a:r>
            <a:endParaRPr lang="ru-RU" sz="2400" kern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15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D:\РАБОЧАЯ ПАПКА\ФОТО\Ремонт колодка д.Толокнянец   24.10.2021 год\24-10-2021_После ремонта\IMG_20211024_121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78" y="2413273"/>
            <a:ext cx="2753161" cy="36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АЯ ПАПКА\ФОТО\Ремонт колодка д.Толокнянец   24.10.2021 год\24-10-2021_После ремонта\IMG_20211024_1215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25741" y="3770177"/>
            <a:ext cx="2583852" cy="34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ЧАЯ ПАПКА\ФОТО\Ремонт колодка д.Толокнянец   24.10.2021 год\24-10-2021_До ремонта\IMG_20210930_121033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9151" y="2690004"/>
            <a:ext cx="3951505" cy="296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2721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/>
          <p:nvPr/>
        </p:nvSpPr>
        <p:spPr>
          <a:xfrm>
            <a:off x="564492" y="1269349"/>
            <a:ext cx="9734009" cy="9999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ru-RU" sz="2400" b="1" kern="0" smtClean="0">
                <a:solidFill>
                  <a:sysClr val="windowText" lastClr="000000"/>
                </a:solidFill>
              </a:rPr>
              <a:t>Благоустройство</a:t>
            </a:r>
          </a:p>
          <a:p>
            <a:r>
              <a:rPr lang="ru-RU" sz="2400" i="1" kern="0" smtClean="0">
                <a:solidFill>
                  <a:sysClr val="windowText" lastClr="000000"/>
                </a:solidFill>
              </a:rPr>
              <a:t>           Росино:                                                    Налючи:</a:t>
            </a:r>
            <a:endParaRPr lang="ru-RU" sz="2400" kern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16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 descr="Z:\для Петров С.М\Гр. кладбище д. Росино выполнено\БУНКЕРЫ ТКО\IMG_20211028_12032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858" y="2439566"/>
            <a:ext cx="3508869" cy="46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для Петров С.М\Гр. кладбище д. Росино выполнено\БУНКЕРЫ ТКО\IMG_20211028_12445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2804" y="2413273"/>
            <a:ext cx="3491087" cy="46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163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52332"/>
              </p:ext>
            </p:extLst>
          </p:nvPr>
        </p:nvGraphicFramePr>
        <p:xfrm>
          <a:off x="515164" y="1189137"/>
          <a:ext cx="10009112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09112"/>
              </a:tblGrid>
              <a:tr h="1728191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800" b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В рамках государственной программы Новгородской области «Комплексное</a:t>
                      </a:r>
                      <a:r>
                        <a:rPr lang="ru-RU" sz="1800" b="0" baseline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800" b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развитие сельских территорий Новгородской области  до 2025 года», в</a:t>
                      </a:r>
                      <a:r>
                        <a:rPr lang="ru-RU" sz="1800" b="0" smtClean="0">
                          <a:solidFill>
                            <a:srgbClr val="FF0000"/>
                          </a:solidFill>
                        </a:rPr>
                        <a:t> 2021 году реализован проект местных инициатив граждан на общественной территории п.Пола «Обустройство спортивной площадки на территории общего пользования п.Пола ул.Советская»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Из</a:t>
                      </a:r>
                      <a:r>
                        <a:rPr lang="ru-RU" sz="2000" b="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областного бюджета </a:t>
                      </a:r>
                      <a:r>
                        <a:rPr lang="ru-RU" sz="20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привлечено 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221,0 </a:t>
                      </a:r>
                      <a:r>
                        <a:rPr lang="ru-RU" sz="20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ДО:                                                                                        ПОСЛЕ: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17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Рисунок 9" descr="C:\Users\User\Desktop\Мои документы\Пакет документов на СП ул. Советская 2020 г\Фотографии обустройства\Обустройство завершено\DSCN7545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26293" y="3318406"/>
            <a:ext cx="4759508" cy="351832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6" name="Picture 2" descr="C:\Users\User\Desktop\Устойчивое развитие сельских территорий\Полоса препятствий\IMG_20180921_1248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164" y="3318407"/>
            <a:ext cx="4691098" cy="35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2790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 txBox="1"/>
          <p:nvPr/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600" kern="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</a:t>
            </a:r>
            <a:br>
              <a:rPr lang="ru-RU" sz="1600" kern="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kern="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МУНИЦИПАЛЬНОГО РАЙОНА</a:t>
            </a:r>
            <a:endParaRPr lang="ru-RU" sz="16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18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50203"/>
              </p:ext>
            </p:extLst>
          </p:nvPr>
        </p:nvGraphicFramePr>
        <p:xfrm>
          <a:off x="390937" y="3997449"/>
          <a:ext cx="10009112" cy="790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4176464"/>
                <a:gridCol w="1787411"/>
                <a:gridCol w="1224136"/>
                <a:gridCol w="1008112"/>
                <a:gridCol w="1092909"/>
              </a:tblGrid>
              <a:tr h="79051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43" marR="41343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Наименование работ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43" marR="41343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Протяженность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отремонтированных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дорог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43" marR="41343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Бюджет </a:t>
                      </a:r>
                      <a:endParaRPr lang="ru-RU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сел. пос-я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err="1" smtClean="0">
                          <a:solidFill>
                            <a:schemeClr val="tx1"/>
                          </a:solidFill>
                          <a:effectLst/>
                        </a:rPr>
                        <a:t>тыс.руб.)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43" marR="41343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Субсидия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рублей)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43" marR="41343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рублей)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43" marR="41343" marT="0" marB="0"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3382" y="1189137"/>
            <a:ext cx="8686800" cy="270982"/>
          </a:xfrm>
        </p:spPr>
        <p:txBody>
          <a:bodyPr/>
          <a:lstStyle/>
          <a:p>
            <a:r>
              <a:rPr lang="ru-RU" sz="2000" b="1" smtClean="0"/>
              <a:t>Дорожная деятельность</a:t>
            </a:r>
            <a:endParaRPr lang="ru-RU" sz="2000" b="1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07211"/>
              </p:ext>
            </p:extLst>
          </p:nvPr>
        </p:nvGraphicFramePr>
        <p:xfrm>
          <a:off x="417478" y="4933553"/>
          <a:ext cx="9969783" cy="2207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492"/>
                <a:gridCol w="4002468"/>
                <a:gridCol w="1854454"/>
                <a:gridCol w="1224136"/>
                <a:gridCol w="1008112"/>
                <a:gridCol w="1080121"/>
              </a:tblGrid>
              <a:tr h="720080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smtClean="0">
                          <a:effectLst/>
                        </a:rPr>
                        <a:t>2020 год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ремонт дорог местного: п.Пола  ул. Мира,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err="1">
                          <a:effectLst/>
                        </a:rPr>
                        <a:t>д.Ключи, д.Березка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0,300 км – асф.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0,351 км – грунт.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1259,092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1204,0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2 463, 092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42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автомобильных дорог и подъездов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36,5 км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1 240, 807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1 240, 807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88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Изготовление, согласование и проверка сметной документации на ремонт автомобильных дорог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122,664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122,664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44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</a:rPr>
                        <a:t>итого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</a:rPr>
                        <a:t>2622,563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</a:rPr>
                        <a:t>1204,0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</a:rPr>
                        <a:t>3 826, 563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4921" y="2557289"/>
            <a:ext cx="9868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/>
              <a:t>2021 год – на ремонт дорог использовано  - 2 3692,9 тыс. рублей, </a:t>
            </a:r>
          </a:p>
          <a:p>
            <a:pPr algn="ctr"/>
            <a:r>
              <a:rPr lang="ru-RU" sz="1600" smtClean="0"/>
              <a:t>из них  субсидия из областного бюджета - 1 822,0 тыс.рублей </a:t>
            </a:r>
            <a:endParaRPr lang="ru-RU" sz="1600"/>
          </a:p>
        </p:txBody>
      </p:sp>
      <p:sp>
        <p:nvSpPr>
          <p:cNvPr id="3" name="Прямоугольник 2"/>
          <p:cNvSpPr/>
          <p:nvPr/>
        </p:nvSpPr>
        <p:spPr>
          <a:xfrm>
            <a:off x="3284133" y="3493393"/>
            <a:ext cx="3169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 </a:t>
            </a:r>
            <a:r>
              <a:rPr lang="ru-RU" sz="1600" smtClean="0"/>
              <a:t>ремонт дорог  2020 – 2021 год </a:t>
            </a:r>
            <a:endParaRPr lang="ru-RU" sz="1600"/>
          </a:p>
        </p:txBody>
      </p:sp>
      <p:sp>
        <p:nvSpPr>
          <p:cNvPr id="13" name="Прямоугольник 12"/>
          <p:cNvSpPr/>
          <p:nvPr/>
        </p:nvSpPr>
        <p:spPr>
          <a:xfrm>
            <a:off x="346040" y="1592754"/>
            <a:ext cx="1004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Дорожный фонд     2020 год  </a:t>
            </a:r>
            <a:r>
              <a:rPr lang="ru-RU"/>
              <a:t>- 3 </a:t>
            </a:r>
            <a:r>
              <a:rPr lang="ru-RU" smtClean="0"/>
              <a:t>826,56 </a:t>
            </a:r>
            <a:r>
              <a:rPr lang="ru-RU"/>
              <a:t>тыс. </a:t>
            </a:r>
            <a:r>
              <a:rPr lang="ru-RU" smtClean="0"/>
              <a:t>рублей </a:t>
            </a:r>
            <a:r>
              <a:rPr lang="ru-RU"/>
              <a:t>(из них субсидия – </a:t>
            </a:r>
            <a:r>
              <a:rPr lang="ru-RU" smtClean="0"/>
              <a:t>1204.0 </a:t>
            </a:r>
            <a:r>
              <a:rPr lang="ru-RU" err="1"/>
              <a:t>тыс.рублей)</a:t>
            </a:r>
          </a:p>
          <a:p>
            <a:r>
              <a:rPr lang="ru-RU" smtClean="0"/>
              <a:t>                               2021 год </a:t>
            </a:r>
            <a:r>
              <a:rPr lang="ru-RU"/>
              <a:t>– </a:t>
            </a:r>
            <a:r>
              <a:rPr lang="ru-RU" smtClean="0"/>
              <a:t>4168,62 </a:t>
            </a:r>
            <a:r>
              <a:rPr lang="ru-RU"/>
              <a:t>тыс. </a:t>
            </a:r>
            <a:r>
              <a:rPr lang="ru-RU" smtClean="0"/>
              <a:t>рублей (из них субсидия – 1822.0 тыс.рублей)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9925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33703"/>
              </p:ext>
            </p:extLst>
          </p:nvPr>
        </p:nvGraphicFramePr>
        <p:xfrm>
          <a:off x="407935" y="1333153"/>
          <a:ext cx="10009113" cy="4453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3816424"/>
                <a:gridCol w="2880320"/>
                <a:gridCol w="864096"/>
                <a:gridCol w="720080"/>
                <a:gridCol w="864097"/>
              </a:tblGrid>
              <a:tr h="864096">
                <a:tc rowSpan="5"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mtClean="0">
                          <a:effectLst/>
                        </a:rPr>
                        <a:t>2021 год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на ремонт дорог местного: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err="1">
                          <a:effectLst/>
                        </a:rPr>
                        <a:t>п.Пола ул. </a:t>
                      </a:r>
                      <a:r>
                        <a:rPr lang="ru-RU" sz="1200" smtClean="0">
                          <a:effectLst/>
                        </a:rPr>
                        <a:t>Мира</a:t>
                      </a:r>
                      <a:r>
                        <a:rPr lang="ru-RU" sz="1200" baseline="0" smtClean="0">
                          <a:effectLst/>
                        </a:rPr>
                        <a:t> (в рамках проекта «Дорога к дому») и д.Беглово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О,300 </a:t>
                      </a:r>
                      <a:r>
                        <a:rPr lang="ru-RU" sz="1200">
                          <a:effectLst/>
                        </a:rPr>
                        <a:t>км </a:t>
                      </a:r>
                      <a:r>
                        <a:rPr lang="ru-RU" sz="1200" smtClean="0">
                          <a:effectLst/>
                        </a:rPr>
                        <a:t>– асфальтобетонное покрытие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0,369 </a:t>
                      </a:r>
                      <a:r>
                        <a:rPr lang="ru-RU" sz="1200">
                          <a:effectLst/>
                        </a:rPr>
                        <a:t>км – </a:t>
                      </a:r>
                      <a:r>
                        <a:rPr lang="ru-RU" sz="1200" smtClean="0">
                          <a:effectLst/>
                        </a:rPr>
                        <a:t>грунтовые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91,0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1729,2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1820,2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</a:tr>
              <a:tr h="79209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Ремонт трубопереезда под автомобильной дорогой общего пользования местного значения пер. Железнодорожный, ул. Набережная, п. Пола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63,9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92,8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156,7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</a:tr>
              <a:tr h="115213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Ремонт (ямочный) дорожного покрытия автомобильной дороги общего пользования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ул. Наманганская, ул. Комсомольская,  и подъездной путь к МКЖД  № 4,6,8,10 ул. Мира п. Пола </a:t>
                      </a:r>
                      <a:endParaRPr lang="ru-RU" sz="1200">
                        <a:effectLst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0,171 км - грунтовые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392,3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392,3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</a:tr>
              <a:tr h="40619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содержание автомобильных дорог и подъездов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36,5</a:t>
                      </a:r>
                      <a:r>
                        <a:rPr lang="ru-RU" sz="1200" baseline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км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1678,4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effectLst/>
                        </a:rPr>
                        <a:t>1678,4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</a:tr>
              <a:tr h="529909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Изготовление, согласование и проверка сметной документации на ремонт автомобильных дорог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0" smtClean="0">
                          <a:effectLst/>
                        </a:rPr>
                        <a:t>78,5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0">
                          <a:effectLst/>
                        </a:rPr>
                        <a:t>631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0" smtClean="0">
                          <a:effectLst/>
                        </a:rPr>
                        <a:t>78,5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</a:tr>
              <a:tr h="28803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Контрольная приемка выполненных работ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45,4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45,4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</a:tr>
              <a:tr h="14672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Итого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2346,6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1822,0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4168,6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45" marR="35745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19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164" y="5869657"/>
            <a:ext cx="9649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за </a:t>
            </a:r>
            <a:r>
              <a:rPr lang="ru-RU"/>
              <a:t>период </a:t>
            </a:r>
            <a:r>
              <a:rPr lang="ru-RU" smtClean="0"/>
              <a:t>2020-2021 </a:t>
            </a:r>
            <a:r>
              <a:rPr lang="ru-RU"/>
              <a:t>годы отремонтировано </a:t>
            </a:r>
          </a:p>
          <a:p>
            <a:r>
              <a:rPr lang="ru-RU" smtClean="0"/>
              <a:t>                                                           – 0,891 </a:t>
            </a:r>
            <a:r>
              <a:rPr lang="ru-RU"/>
              <a:t>км дорог с грунтовым покрытием,</a:t>
            </a:r>
          </a:p>
          <a:p>
            <a:r>
              <a:rPr lang="ru-RU" smtClean="0"/>
              <a:t>                                                           - 0,300 </a:t>
            </a:r>
            <a:r>
              <a:rPr lang="ru-RU"/>
              <a:t>км дорог с асфальтобетонным </a:t>
            </a:r>
            <a:r>
              <a:rPr lang="ru-RU" smtClean="0"/>
              <a:t>покрытием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345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+mj-lt"/>
              </a:rPr>
              <a:t>                              </a:t>
            </a:r>
            <a:endParaRPr lang="ru-RU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78135" y="191930"/>
            <a:ext cx="7804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ПАРФИНСКОГО 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1028" name="AutoShape 4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5000">
                <a:solidFill>
                  <a:srgbClr val="FF0000"/>
                </a:solidFill>
              </a:rPr>
              <a:t>2</a:t>
            </a:r>
            <a:endParaRPr lang="ru-RU" sz="5000" smtClean="0">
              <a:solidFill>
                <a:srgbClr val="FF0000"/>
              </a:solidFill>
            </a:endParaRP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6219" y="1405161"/>
            <a:ext cx="889745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/>
              <a:t>Главные задачи: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mtClean="0"/>
              <a:t>исполнение </a:t>
            </a:r>
            <a:r>
              <a:rPr lang="ru-RU" sz="2400"/>
              <a:t>бюджета, </a:t>
            </a:r>
            <a:endParaRPr lang="ru-RU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mtClean="0"/>
              <a:t>установление</a:t>
            </a:r>
            <a:r>
              <a:rPr lang="ru-RU" sz="2400"/>
              <a:t>, изменение и отмена местных налогов и сборов </a:t>
            </a:r>
            <a:endParaRPr lang="ru-RU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mtClean="0"/>
              <a:t>обеспечение </a:t>
            </a:r>
            <a:r>
              <a:rPr lang="ru-RU" sz="2400"/>
              <a:t>мер пожарной безопасности, </a:t>
            </a:r>
            <a:endParaRPr lang="ru-RU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mtClean="0"/>
              <a:t>создание </a:t>
            </a:r>
            <a:r>
              <a:rPr lang="ru-RU" sz="2400"/>
              <a:t>условий для организации досуга, </a:t>
            </a:r>
            <a:endParaRPr lang="ru-RU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mtClean="0"/>
              <a:t>благоустройство</a:t>
            </a:r>
            <a:r>
              <a:rPr lang="ru-RU" sz="240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mtClean="0"/>
              <a:t>дорожная деятельность,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mtClean="0"/>
              <a:t>организация </a:t>
            </a:r>
            <a:r>
              <a:rPr lang="ru-RU" sz="2400"/>
              <a:t>сбора и вывоза бытовых отходов и </a:t>
            </a:r>
            <a:r>
              <a:rPr lang="ru-RU" sz="2400" smtClean="0"/>
              <a:t>мусора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mtClean="0"/>
              <a:t>иные </a:t>
            </a:r>
            <a:r>
              <a:rPr lang="ru-RU" sz="2400"/>
              <a:t>вопросы местного значения, предусмотренные </a:t>
            </a:r>
            <a:r>
              <a:rPr lang="ru-RU" sz="2400" smtClean="0"/>
              <a:t>Федеральным законом  </a:t>
            </a:r>
            <a:r>
              <a:rPr lang="ru-RU" sz="2400"/>
              <a:t>№ 131-ФЗ «Об общих принципах организации местного самоуправления в </a:t>
            </a:r>
            <a:r>
              <a:rPr lang="ru-RU" sz="2400" smtClean="0"/>
              <a:t>Российской Федерации»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63601610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20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2164" y="1261145"/>
            <a:ext cx="964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              ДО:          п.Пола ул.Мира                             ПОСЛЕ:</a:t>
            </a:r>
            <a:endParaRPr lang="ru-RU" sz="2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20" y="2327014"/>
            <a:ext cx="5097889" cy="382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78" y="2053233"/>
            <a:ext cx="4842927" cy="36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353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21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2164" y="1261145"/>
            <a:ext cx="964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              ДО:                 д.Беглово                             ПОСЛЕ:</a:t>
            </a:r>
            <a:endParaRPr lang="ru-RU" sz="2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150" y="2269257"/>
            <a:ext cx="489654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Z:\для Петров С.М\а.д. д. Беглово\DSCN73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542" y="2604145"/>
            <a:ext cx="5102310" cy="38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9005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22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7478" y="2456034"/>
            <a:ext cx="9681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/>
              <a:t>ЖКХ-</a:t>
            </a:r>
          </a:p>
          <a:p>
            <a:pPr algn="ctr"/>
            <a:endParaRPr lang="ru-RU" sz="10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smtClean="0"/>
              <a:t>27,1</a:t>
            </a:r>
            <a:r>
              <a:rPr lang="ru-RU" sz="2000"/>
              <a:t>% </a:t>
            </a:r>
            <a:r>
              <a:rPr lang="ru-RU" sz="2000" smtClean="0"/>
              <a:t>-домовладений </a:t>
            </a:r>
            <a:r>
              <a:rPr lang="ru-RU" sz="2000"/>
              <a:t>пользуются услугами центрального теплоснабжения</a:t>
            </a:r>
            <a:r>
              <a:rPr lang="ru-RU" sz="2000" smtClean="0"/>
              <a:t>,</a:t>
            </a:r>
          </a:p>
          <a:p>
            <a:r>
              <a:rPr lang="ru-RU" sz="800" smtClean="0"/>
              <a:t> </a:t>
            </a:r>
            <a:endParaRPr lang="ru-RU" sz="8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/>
              <a:t>6% - пользуются услугами центрального горячего водоснабжения, </a:t>
            </a:r>
            <a:endParaRPr lang="ru-RU" sz="2000" smtClean="0"/>
          </a:p>
          <a:p>
            <a:endParaRPr lang="ru-RU" sz="8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/>
              <a:t>86,3</a:t>
            </a:r>
            <a:r>
              <a:rPr lang="ru-RU" sz="2000" smtClean="0"/>
              <a:t>%- </a:t>
            </a:r>
            <a:r>
              <a:rPr lang="ru-RU" sz="2000"/>
              <a:t>домовладений подключены к системе центрального водоснабжения</a:t>
            </a:r>
            <a:r>
              <a:rPr lang="ru-RU" sz="2000" smtClean="0"/>
              <a:t>,</a:t>
            </a:r>
          </a:p>
          <a:p>
            <a:endParaRPr lang="ru-RU" sz="8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smtClean="0"/>
              <a:t>22,9%- </a:t>
            </a:r>
            <a:r>
              <a:rPr lang="ru-RU" sz="2000"/>
              <a:t>подключены к центральной канализации</a:t>
            </a:r>
            <a:r>
              <a:rPr lang="ru-RU" sz="2000" smtClean="0"/>
              <a:t>,</a:t>
            </a:r>
          </a:p>
          <a:p>
            <a:endParaRPr lang="ru-RU" sz="8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/>
              <a:t>26,8</a:t>
            </a:r>
            <a:r>
              <a:rPr lang="ru-RU" sz="2000" smtClean="0"/>
              <a:t>%- </a:t>
            </a:r>
            <a:r>
              <a:rPr lang="ru-RU" sz="2000"/>
              <a:t>домовладений подключены к природному газу.</a:t>
            </a:r>
          </a:p>
        </p:txBody>
      </p:sp>
    </p:spTree>
    <p:extLst>
      <p:ext uri="{BB962C8B-B14F-4D97-AF65-F5344CB8AC3E}">
        <p14:creationId xmlns:p14="http://schemas.microsoft.com/office/powerpoint/2010/main" val="15157412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23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/>
          <p:nvPr/>
        </p:nvSpPr>
        <p:spPr>
          <a:xfrm>
            <a:off x="509444" y="1189137"/>
            <a:ext cx="9661792" cy="792088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2400" b="1" kern="0" smtClean="0">
                <a:solidFill>
                  <a:sysClr val="windowText" lastClr="000000"/>
                </a:solidFill>
              </a:rPr>
              <a:t>Пожарная безопасность: </a:t>
            </a:r>
            <a:r>
              <a:rPr lang="ru-RU" smtClean="0"/>
              <a:t>Общий </a:t>
            </a:r>
            <a:r>
              <a:rPr lang="ru-RU"/>
              <a:t>объем финансовых средств, направленных на выполнение данного полномочия   составил - </a:t>
            </a:r>
            <a:r>
              <a:rPr lang="ru-RU" smtClean="0"/>
              <a:t>50,9 </a:t>
            </a:r>
            <a:r>
              <a:rPr lang="ru-RU"/>
              <a:t>тыс. рублей.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48638"/>
              </p:ext>
            </p:extLst>
          </p:nvPr>
        </p:nvGraphicFramePr>
        <p:xfrm>
          <a:off x="509444" y="2125241"/>
          <a:ext cx="9776357" cy="1002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3600"/>
                <a:gridCol w="1842757"/>
              </a:tblGrid>
              <a:tr h="576064"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Выполнение комплекса противопожарных мероприятий  (устройство защитных </a:t>
                      </a:r>
                      <a:r>
                        <a:rPr lang="ru-RU" sz="1400" smtClean="0">
                          <a:effectLst/>
                        </a:rPr>
                        <a:t>противопожарных </a:t>
                      </a:r>
                      <a:r>
                        <a:rPr lang="ru-RU" sz="1400">
                          <a:effectLst/>
                        </a:rPr>
                        <a:t>полос (опашка) населенных пунктов)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1400" smtClean="0">
                          <a:effectLst/>
                        </a:rPr>
                        <a:t>15,9 </a:t>
                      </a:r>
                      <a:r>
                        <a:rPr lang="ru-RU" sz="1400">
                          <a:effectLst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Содержание в исправном состоянии, ремонт и замена источников противопожарного водоснабжения (</a:t>
                      </a:r>
                      <a:r>
                        <a:rPr lang="ru-RU" sz="1400" smtClean="0">
                          <a:effectLst/>
                        </a:rPr>
                        <a:t>пожарных </a:t>
                      </a:r>
                      <a:r>
                        <a:rPr lang="ru-RU" sz="1400">
                          <a:effectLst/>
                        </a:rPr>
                        <a:t>гидрантов</a:t>
                      </a:r>
                      <a:r>
                        <a:rPr lang="ru-RU" sz="1400" smtClean="0">
                          <a:effectLst/>
                        </a:rPr>
                        <a:t>) – расчистка</a:t>
                      </a:r>
                      <a:r>
                        <a:rPr lang="ru-RU" sz="1400" baseline="0" smtClean="0">
                          <a:effectLst/>
                        </a:rPr>
                        <a:t> водоема  д.Росино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ru-RU" sz="1400" smtClean="0">
                          <a:effectLst/>
                        </a:rPr>
                        <a:t>35,00 </a:t>
                      </a:r>
                      <a:r>
                        <a:rPr lang="ru-RU" sz="1400">
                          <a:effectLst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6" b="-1"/>
          <a:stretch>
            <a:fillRect/>
          </a:stretch>
        </p:blipFill>
        <p:spPr bwMode="auto">
          <a:xfrm>
            <a:off x="3318800" y="3277369"/>
            <a:ext cx="4692196" cy="403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2898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24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386260" y="1189137"/>
            <a:ext cx="7632848" cy="93610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Динамика развития территориального общественного </a:t>
            </a:r>
          </a:p>
          <a:p>
            <a:pPr algn="ctr"/>
            <a:r>
              <a:rPr lang="ru-RU" sz="24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самоуправления Полавского сельского поселения</a:t>
            </a:r>
            <a:endParaRPr lang="ru-RU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95983721"/>
              </p:ext>
            </p:extLst>
          </p:nvPr>
        </p:nvGraphicFramePr>
        <p:xfrm>
          <a:off x="234132" y="2125241"/>
          <a:ext cx="10287072" cy="478634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96114465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25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/>
          <p:nvPr/>
        </p:nvSpPr>
        <p:spPr>
          <a:xfrm>
            <a:off x="457199" y="1189137"/>
            <a:ext cx="9828601" cy="21602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/>
              <a:t>ТОС </a:t>
            </a:r>
            <a:r>
              <a:rPr lang="ru-RU" sz="6400" b="1" smtClean="0"/>
              <a:t>«Новая Деревня»</a:t>
            </a:r>
            <a:endParaRPr lang="ru-RU" sz="6400"/>
          </a:p>
          <a:p>
            <a:pPr algn="just"/>
            <a:r>
              <a:rPr lang="ru-RU" sz="6400"/>
              <a:t>      В </a:t>
            </a:r>
            <a:r>
              <a:rPr lang="ru-RU" sz="6400" smtClean="0"/>
              <a:t>2021 </a:t>
            </a:r>
            <a:r>
              <a:rPr lang="ru-RU" sz="6400"/>
              <a:t>году  в рамках Государственной программы «Государственная поддержка развития местного самоуправления в Новгородской области и социально ориентированных некомерческих организаций Новгородской области на 2019 – 2026 годы» </a:t>
            </a:r>
            <a:r>
              <a:rPr lang="ru-RU" sz="6400" smtClean="0"/>
              <a:t>реализован  </a:t>
            </a:r>
            <a:r>
              <a:rPr lang="ru-RU" sz="6400"/>
              <a:t>проект -   благоустроена территория ТОС «Новая Деревня»: ограждение гражданского кладбища </a:t>
            </a:r>
            <a:r>
              <a:rPr lang="ru-RU" sz="6400" err="1" smtClean="0"/>
              <a:t>д.Росино, </a:t>
            </a:r>
          </a:p>
          <a:p>
            <a:pPr algn="just"/>
            <a:r>
              <a:rPr lang="ru-RU" sz="6400" smtClean="0"/>
              <a:t>на сумму  – </a:t>
            </a:r>
            <a:r>
              <a:rPr lang="ru-RU" sz="6400"/>
              <a:t>129,0 тыс. рублей </a:t>
            </a:r>
            <a:endParaRPr lang="ru-RU" sz="6400" smtClean="0"/>
          </a:p>
          <a:p>
            <a:pPr algn="just"/>
            <a:r>
              <a:rPr lang="ru-RU" sz="6400"/>
              <a:t> </a:t>
            </a:r>
            <a:r>
              <a:rPr lang="ru-RU" sz="6400" smtClean="0"/>
              <a:t>       из </a:t>
            </a:r>
            <a:r>
              <a:rPr lang="ru-RU" sz="6400"/>
              <a:t>них (субсидия 59 000 рублей и бюджет сельского поселения 70,0 </a:t>
            </a:r>
            <a:r>
              <a:rPr lang="ru-RU" sz="6400" err="1" smtClean="0"/>
              <a:t>тыс.рублей). </a:t>
            </a:r>
          </a:p>
          <a:p>
            <a:pPr algn="just"/>
            <a:r>
              <a:rPr lang="ru-RU" sz="3400" b="1" smtClean="0"/>
              <a:t>                                  </a:t>
            </a:r>
          </a:p>
          <a:p>
            <a:pPr algn="just"/>
            <a:r>
              <a:rPr lang="ru-RU" sz="8000" b="1" smtClean="0"/>
              <a:t>                      ДО:                                                                       ПОСЛЕ:</a:t>
            </a:r>
          </a:p>
          <a:p>
            <a:endParaRPr lang="ru-RU" sz="1600"/>
          </a:p>
          <a:p>
            <a:endParaRPr lang="ru-RU" sz="1600" smtClean="0"/>
          </a:p>
          <a:p>
            <a:endParaRPr lang="ru-RU" sz="1600"/>
          </a:p>
          <a:p>
            <a:endParaRPr lang="ru-RU" sz="1600"/>
          </a:p>
          <a:p>
            <a:endParaRPr lang="ru-RU" kern="0" smtClean="0">
              <a:solidFill>
                <a:sysClr val="windowText" lastClr="000000"/>
              </a:solidFill>
            </a:endParaRPr>
          </a:p>
          <a:p>
            <a:endParaRPr lang="ru-RU" kern="0">
              <a:solidFill>
                <a:sysClr val="windowText" lastClr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82" y="3853433"/>
            <a:ext cx="3996393" cy="29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Z:\для Петров С.М\Гр. кладбище д. Росино выполнено\IMG_20211120_11584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6580" y="2996173"/>
            <a:ext cx="2890949" cy="38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User\Desktop\Мои документы\Гр. кладбище д. Росино выполнено\IMG_20211120_115952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7290916" y="3637409"/>
            <a:ext cx="3279566" cy="274864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2408534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26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82329" y="1189137"/>
            <a:ext cx="2704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FF0000"/>
                </a:solidFill>
              </a:rPr>
              <a:t>КУЛЬТУРА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379" y="1773912"/>
            <a:ext cx="97414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/>
              <a:t>Сеть </a:t>
            </a:r>
            <a:r>
              <a:rPr lang="ru-RU" sz="2800" smtClean="0"/>
              <a:t>учреждений  </a:t>
            </a:r>
            <a:r>
              <a:rPr lang="ru-RU" sz="2800"/>
              <a:t>культурного </a:t>
            </a:r>
            <a:r>
              <a:rPr lang="ru-RU" sz="2800" smtClean="0"/>
              <a:t>обслуживания в </a:t>
            </a:r>
            <a:r>
              <a:rPr lang="ru-RU" sz="2800"/>
              <a:t>сельском </a:t>
            </a:r>
            <a:r>
              <a:rPr lang="ru-RU" sz="2800" smtClean="0"/>
              <a:t>поселении:</a:t>
            </a:r>
          </a:p>
          <a:p>
            <a:endParaRPr lang="ru-RU" sz="800" smtClean="0"/>
          </a:p>
          <a:p>
            <a:pPr marL="457200" indent="-457200">
              <a:buFontTx/>
              <a:buChar char="-"/>
            </a:pPr>
            <a:r>
              <a:rPr lang="ru-RU" sz="2800" smtClean="0"/>
              <a:t>Дома </a:t>
            </a:r>
            <a:r>
              <a:rPr lang="ru-RU" sz="2800"/>
              <a:t>культуры п.Пола и д.Новая Деревня, </a:t>
            </a:r>
            <a:endParaRPr lang="ru-RU" sz="2800" smtClean="0"/>
          </a:p>
          <a:p>
            <a:pPr marL="457200" indent="-457200">
              <a:buFontTx/>
              <a:buChar char="-"/>
            </a:pPr>
            <a:endParaRPr lang="ru-RU" sz="800" smtClean="0"/>
          </a:p>
          <a:p>
            <a:pPr marL="457200" indent="-457200">
              <a:buFontTx/>
              <a:buChar char="-"/>
            </a:pPr>
            <a:r>
              <a:rPr lang="ru-RU" sz="2800" smtClean="0"/>
              <a:t>Дом </a:t>
            </a:r>
            <a:r>
              <a:rPr lang="ru-RU" sz="2800"/>
              <a:t>ремесла и </a:t>
            </a:r>
            <a:r>
              <a:rPr lang="ru-RU" sz="2800" smtClean="0"/>
              <a:t>фольклора п.Пола,  </a:t>
            </a:r>
          </a:p>
          <a:p>
            <a:pPr marL="457200" indent="-457200">
              <a:buFontTx/>
              <a:buChar char="-"/>
            </a:pPr>
            <a:endParaRPr lang="ru-RU" sz="800" smtClean="0"/>
          </a:p>
          <a:p>
            <a:pPr marL="457200" indent="-457200">
              <a:buFontTx/>
              <a:buChar char="-"/>
            </a:pPr>
            <a:r>
              <a:rPr lang="ru-RU" sz="2800" smtClean="0"/>
              <a:t>сельские </a:t>
            </a:r>
            <a:r>
              <a:rPr lang="ru-RU" sz="2800"/>
              <a:t>библиотеки (п.Пола детская и взрослая) </a:t>
            </a:r>
            <a:r>
              <a:rPr lang="ru-RU" sz="2800" smtClean="0"/>
              <a:t> </a:t>
            </a:r>
          </a:p>
          <a:p>
            <a:r>
              <a:rPr lang="ru-RU" sz="2800" smtClean="0"/>
              <a:t>    д.Новая </a:t>
            </a:r>
            <a:r>
              <a:rPr lang="ru-RU" sz="2800"/>
              <a:t>Деревня и д.Кузьминское..</a:t>
            </a:r>
          </a:p>
        </p:txBody>
      </p:sp>
    </p:spTree>
    <p:extLst>
      <p:ext uri="{BB962C8B-B14F-4D97-AF65-F5344CB8AC3E}">
        <p14:creationId xmlns:p14="http://schemas.microsoft.com/office/powerpoint/2010/main" val="113447902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27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4205" y="1189137"/>
            <a:ext cx="968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/>
              <a:t>М</a:t>
            </a:r>
            <a:r>
              <a:rPr lang="ru-RU" sz="2000" smtClean="0"/>
              <a:t>ероприятия</a:t>
            </a:r>
            <a:r>
              <a:rPr lang="ru-RU" sz="2000"/>
              <a:t>, приуроченные к памятным датам, а также запланированные учреждениями культуры сельского </a:t>
            </a:r>
            <a:r>
              <a:rPr lang="ru-RU" sz="2000" smtClean="0"/>
              <a:t>поселения</a:t>
            </a:r>
            <a:endParaRPr lang="ru-RU" sz="2000"/>
          </a:p>
        </p:txBody>
      </p:sp>
      <p:pic>
        <p:nvPicPr>
          <p:cNvPr id="2050" name="Picture 2" descr="D:\Фотогалерея\День освобождения поселка Пола, возложение 20.02.2021 года\DSCN7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32" y="2053233"/>
            <a:ext cx="47039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галерея\Встреча с Долиной Новая Деревня 05.05.2021\DSCN72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684" y="2341265"/>
            <a:ext cx="5284215" cy="39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4248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28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РАБОЧАЯ ПАПКА\ФОТО\День поселка Пола 2021 год\P1020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40" y="1285177"/>
            <a:ext cx="3328520" cy="24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АЯ ПАПКА\ФОТО\День поселка Пола 2021 год\P10208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790" y="2493779"/>
            <a:ext cx="3279126" cy="24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940" y="3061345"/>
            <a:ext cx="2985030" cy="398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60654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29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214" y="1425265"/>
            <a:ext cx="4692462" cy="35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РАБОЧАЯ ПАПКА\ФОТО\9 мая 2021 год\DSCN7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2684" y="3061345"/>
            <a:ext cx="5339000" cy="40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2863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+mj-lt"/>
              </a:rPr>
              <a:t>                              </a:t>
            </a:r>
            <a:endParaRPr lang="ru-RU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78135" y="191930"/>
            <a:ext cx="7804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ПАРФИНСКОГО 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1028" name="AutoShape 4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5000" smtClean="0">
                <a:solidFill>
                  <a:srgbClr val="FF0000"/>
                </a:solidFill>
              </a:rPr>
              <a:t>3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375" y="1769303"/>
            <a:ext cx="982542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sz="2800" b="1">
                <a:latin typeface="Times New Roman"/>
                <a:ea typeface="Times New Roman"/>
                <a:cs typeface="Times New Roman"/>
              </a:rPr>
              <a:t>В рамках нормотворческой деятельности </a:t>
            </a:r>
            <a:r>
              <a:rPr lang="ru-RU" sz="2800" b="1" smtClean="0">
                <a:latin typeface="Times New Roman"/>
                <a:ea typeface="Times New Roman"/>
                <a:cs typeface="Times New Roman"/>
              </a:rPr>
              <a:t>принято</a:t>
            </a:r>
            <a:r>
              <a:rPr lang="ru-RU" sz="2800" b="1">
                <a:latin typeface="Times New Roman"/>
                <a:ea typeface="Times New Roman"/>
                <a:cs typeface="Times New Roman"/>
              </a:rPr>
              <a:t>: </a:t>
            </a:r>
            <a:endParaRPr lang="ru-RU" sz="2800" b="1" smtClean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ru-RU" sz="2400"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решений – 40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постановлений - 119,. </a:t>
            </a:r>
          </a:p>
          <a:p>
            <a:pPr marL="342900" indent="-342900" algn="just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распоряжений по основной деятельности – </a:t>
            </a:r>
            <a:r>
              <a:rPr lang="ru-RU" sz="2400" smtClean="0">
                <a:latin typeface="Times New Roman"/>
                <a:ea typeface="Times New Roman"/>
                <a:cs typeface="Times New Roman"/>
              </a:rPr>
              <a:t>43</a:t>
            </a:r>
          </a:p>
          <a:p>
            <a:pPr marL="342900" indent="-342900" algn="just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проведено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10 заседаний Совета депутатов Совета депутатов, </a:t>
            </a:r>
            <a:endParaRPr lang="ru-RU" sz="240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ct val="0"/>
              </a:spcAft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mtClean="0">
                <a:latin typeface="Times New Roman"/>
                <a:ea typeface="Times New Roman"/>
                <a:cs typeface="Times New Roman"/>
              </a:rPr>
              <a:t>   на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которых приняты решения по ряду важных вопросов, в т.ч.:</a:t>
            </a:r>
          </a:p>
          <a:p>
            <a:pPr algn="just">
              <a:spcAft>
                <a:spcPct val="0"/>
              </a:spcAft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- установление  ставок земельного  налога и налога на имущество</a:t>
            </a:r>
            <a:r>
              <a:rPr lang="ru-RU" sz="240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just">
              <a:spcAft>
                <a:spcPct val="0"/>
              </a:spcAft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    -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благоустройство сельского поселения; </a:t>
            </a:r>
            <a:r>
              <a:rPr lang="ru-RU" sz="2400" smtClean="0">
                <a:latin typeface="Times New Roman"/>
                <a:ea typeface="Times New Roman"/>
                <a:cs typeface="Times New Roman"/>
              </a:rPr>
              <a:t>    </a:t>
            </a:r>
          </a:p>
          <a:p>
            <a:pPr algn="just">
              <a:spcAft>
                <a:spcPct val="0"/>
              </a:spcAft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    -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принятие бюджета на 2021 год; </a:t>
            </a:r>
            <a:r>
              <a:rPr lang="ru-RU" sz="2400" smtClean="0">
                <a:latin typeface="Times New Roman"/>
                <a:ea typeface="Times New Roman"/>
                <a:cs typeface="Times New Roman"/>
              </a:rPr>
              <a:t>        </a:t>
            </a:r>
          </a:p>
          <a:p>
            <a:pPr algn="just">
              <a:spcAft>
                <a:spcPct val="0"/>
              </a:spcAft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- внесение изменений в Устав и др. </a:t>
            </a:r>
          </a:p>
          <a:p>
            <a:pPr algn="just">
              <a:spcAft>
                <a:spcPct val="0"/>
              </a:spcAft>
            </a:pPr>
            <a:endParaRPr lang="ru-RU" sz="2400" smtClean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94132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30</a:t>
            </a:r>
            <a:endParaRPr lang="ru-RU" sz="5000" smtClean="0">
              <a:solidFill>
                <a:srgbClr val="FF0000"/>
              </a:solidFill>
            </a:endParaRP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4205" y="1189137"/>
            <a:ext cx="9681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/>
              <a:t>Лучшие люди культуры</a:t>
            </a:r>
            <a:endParaRPr lang="ru-RU" sz="2000"/>
          </a:p>
        </p:txBody>
      </p:sp>
      <p:pic>
        <p:nvPicPr>
          <p:cNvPr id="9" name="Picture 2" descr="C:\Users\User\Desktop\фото к дню района\для орготдела\Полавское сп\культур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8" y="2197249"/>
            <a:ext cx="3839627" cy="48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20699" y="2557289"/>
            <a:ext cx="5346700" cy="3661691"/>
          </a:xfrm>
          <a:prstGeom prst="rect">
            <a:avLst/>
          </a:prstGeom>
        </p:spPr>
        <p:txBody>
          <a:bodyPr lIns="104315" tIns="52157" rIns="104315" bIns="52157">
            <a:spAutoFit/>
          </a:bodyPr>
          <a:lstStyle/>
          <a:p>
            <a:pPr algn="just">
              <a:lnSpc>
                <a:spcPct val="107000"/>
              </a:lnSpc>
              <a:spcAft>
                <a:spcPts val="913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Областной конкурс "Лучший по профессии" среди специалистов культурно-досуговых учреждений, библиотек, преподавателей дополнительного образования детей, сотрудников музеев, специалистов по кино городского округа, муниципальных районов, муниципальных округов области. Лауреатом 2-ой степени признана заведующая Полавским домом ремесел и фольклора, филиала МБУК МКДЦ Парфинского муниципального района </a:t>
            </a:r>
            <a:r>
              <a:rPr lang="ru-RU" b="1">
                <a:latin typeface="Times New Roman"/>
                <a:ea typeface="Calibri"/>
                <a:cs typeface="Times New Roman"/>
              </a:rPr>
              <a:t>Ефремова Светлана Анатольевна </a:t>
            </a:r>
            <a:r>
              <a:rPr lang="ru-RU">
                <a:latin typeface="Times New Roman"/>
                <a:ea typeface="Calibri"/>
                <a:cs typeface="Times New Roman"/>
              </a:rPr>
              <a:t>за успехи в профессиональной деятельности. </a:t>
            </a:r>
            <a:r>
              <a:rPr lang="ru-RU" b="1">
                <a:latin typeface="Times New Roman"/>
                <a:ea typeface="Calibri"/>
                <a:cs typeface="Times New Roman"/>
              </a:rPr>
              <a:t>2021 </a:t>
            </a:r>
            <a:r>
              <a:rPr lang="ru-RU" b="1" smtClean="0">
                <a:latin typeface="Times New Roman"/>
                <a:ea typeface="Calibri"/>
                <a:cs typeface="Times New Roman"/>
              </a:rPr>
              <a:t>год.</a:t>
            </a:r>
            <a:endParaRPr lang="ru-RU" sz="1600" b="1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6328512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31</a:t>
            </a:r>
            <a:endParaRPr lang="ru-RU" sz="5000" smtClean="0">
              <a:solidFill>
                <a:srgbClr val="FF0000"/>
              </a:solidFill>
            </a:endParaRP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4205" y="1189137"/>
            <a:ext cx="9681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/>
              <a:t>Лучшие люди культуры</a:t>
            </a:r>
            <a:endParaRPr lang="ru-RU" sz="2000"/>
          </a:p>
        </p:txBody>
      </p:sp>
      <p:pic>
        <p:nvPicPr>
          <p:cNvPr id="11" name="Picture 2" descr="C:\Users\User\Desktop\фото к дню района\для орготдела\Полавское сп\культура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341" y="1769303"/>
            <a:ext cx="866947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36606" y="6085681"/>
            <a:ext cx="842493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3" lvl="0" indent="19050" algn="just">
              <a:lnSpc>
                <a:spcPct val="107000"/>
              </a:lnSpc>
              <a:spcAft>
                <a:spcPts val="800"/>
              </a:spcAft>
            </a:pPr>
            <a:r>
              <a:rPr lang="ru-RU" b="1" err="1">
                <a:latin typeface="Times New Roman"/>
                <a:ea typeface="Calibri"/>
                <a:cs typeface="Times New Roman"/>
              </a:rPr>
              <a:t>Полавский Дом ремёсел и фольклора </a:t>
            </a:r>
            <a:r>
              <a:rPr lang="ru-RU">
                <a:latin typeface="Times New Roman"/>
                <a:ea typeface="Calibri"/>
                <a:cs typeface="Times New Roman"/>
              </a:rPr>
              <a:t>стал лучшим муниципальным учреждением культуры, находящееся на территории сельских поселений. </a:t>
            </a:r>
            <a:r>
              <a:rPr lang="ru-RU" b="1">
                <a:latin typeface="Times New Roman"/>
                <a:ea typeface="Calibri"/>
                <a:cs typeface="Times New Roman"/>
              </a:rPr>
              <a:t>2020 </a:t>
            </a:r>
            <a:r>
              <a:rPr lang="ru-RU" b="1" smtClean="0">
                <a:latin typeface="Times New Roman"/>
                <a:ea typeface="Calibri"/>
                <a:cs typeface="Times New Roman"/>
              </a:rPr>
              <a:t>год.</a:t>
            </a:r>
            <a:endParaRPr lang="ru-RU" sz="1400" b="1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993935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32</a:t>
            </a:r>
            <a:endParaRPr lang="ru-RU" sz="5000" smtClean="0">
              <a:solidFill>
                <a:srgbClr val="FF0000"/>
              </a:solidFill>
            </a:endParaRP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4205" y="1189137"/>
            <a:ext cx="9681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/>
              <a:t>Лучшие люди культуры</a:t>
            </a:r>
            <a:endParaRPr lang="ru-RU" sz="2000"/>
          </a:p>
        </p:txBody>
      </p:sp>
      <p:pic>
        <p:nvPicPr>
          <p:cNvPr id="9" name="Picture 2" descr="C:\Users\User\Desktop\Михайлова С.А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321" y="2053233"/>
            <a:ext cx="3556729" cy="49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65080" y="2197249"/>
            <a:ext cx="4139952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Областной конкурс "Лучший по профессии" среди специалистов культурно-досуговых учреждений, библиотек, преподавателей дополнительного образования детей, сотрудников музеев, специалистов по кино городского округа, муниципальных районов, муниципальных округов области. Лауреатом 2-ой степени признана </a:t>
            </a: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библиотекарь Налючской сельской библиотеки МБУК «МЦБС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Парфинского муниципального </a:t>
            </a: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района» </a:t>
            </a:r>
            <a:r>
              <a:rPr lang="ru-RU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Михайлова </a:t>
            </a: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Светлана </a:t>
            </a:r>
            <a:r>
              <a:rPr lang="ru-RU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Алексеевна </a:t>
            </a: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 </a:t>
            </a:r>
            <a:r>
              <a:rPr lang="ru-RU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успехи в профессиональной деятельности. </a:t>
            </a:r>
            <a:r>
              <a:rPr lang="ru-RU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2020 </a:t>
            </a: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год</a:t>
            </a:r>
            <a:endParaRPr lang="ru-RU" sz="1400" b="1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580356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33</a:t>
            </a:r>
            <a:endParaRPr lang="ru-RU" sz="5000" smtClean="0">
              <a:solidFill>
                <a:srgbClr val="FF0000"/>
              </a:solidFill>
            </a:endParaRP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4205" y="1189137"/>
            <a:ext cx="9681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/>
              <a:t>Лучшие люди культуры</a:t>
            </a:r>
            <a:endParaRPr lang="ru-RU" sz="2000"/>
          </a:p>
        </p:txBody>
      </p:sp>
      <p:pic>
        <p:nvPicPr>
          <p:cNvPr id="11" name="Picture 3" descr="D:\Информация для сайта 2020\Пола\март\От всей души\nLRwlb9nwB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9800" y="1664804"/>
            <a:ext cx="4426860" cy="3309770"/>
          </a:xfrm>
          <a:prstGeom prst="rect">
            <a:avLst/>
          </a:prstGeom>
          <a:noFill/>
        </p:spPr>
      </p:pic>
      <p:pic>
        <p:nvPicPr>
          <p:cNvPr id="12" name="Picture 3" descr="D:\Информация для сайта 2021\Налючи\декабрь\Капелькой тепла\rEJoA5DF0wg.jpg"/>
          <p:cNvPicPr>
            <a:picLocks noChangeAspect="1" noChangeArrowheads="1"/>
          </p:cNvPicPr>
          <p:nvPr/>
        </p:nvPicPr>
        <p:blipFill>
          <a:blip r:embed="rId4"/>
          <a:srcRect r="8955"/>
          <a:stretch>
            <a:fillRect/>
          </a:stretch>
        </p:blipFill>
        <p:spPr bwMode="auto">
          <a:xfrm>
            <a:off x="5850756" y="1652625"/>
            <a:ext cx="4265633" cy="351390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46868" y="5365601"/>
            <a:ext cx="6336704" cy="171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Областной конкурс «Лучшее муниципальное учреждение культуры, находящееся на территории сельских поселений» </a:t>
            </a:r>
            <a:r>
              <a:rPr lang="ru-RU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Полавская сельская библиотека  - 2019 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Налючская сельская библиотека </a:t>
            </a:r>
            <a:r>
              <a:rPr lang="ru-RU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2021 год</a:t>
            </a:r>
            <a:endParaRPr lang="ru-RU" b="1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1400" b="1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2682955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34</a:t>
            </a:r>
            <a:endParaRPr lang="ru-RU" sz="5000" smtClean="0">
              <a:solidFill>
                <a:srgbClr val="FF0000"/>
              </a:solidFill>
            </a:endParaRP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4205" y="1189137"/>
            <a:ext cx="9681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/>
              <a:t>Лучшие люди культуры</a:t>
            </a:r>
            <a:endParaRPr lang="ru-RU" sz="2000"/>
          </a:p>
        </p:txBody>
      </p:sp>
      <p:pic>
        <p:nvPicPr>
          <p:cNvPr id="10" name="Picture 2" descr="D:\фото работников библиотек\Федорова\Федорова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7509" y="1389192"/>
            <a:ext cx="2634199" cy="3512266"/>
          </a:xfrm>
          <a:prstGeom prst="rect">
            <a:avLst/>
          </a:prstGeom>
          <a:noFill/>
        </p:spPr>
      </p:pic>
      <p:pic>
        <p:nvPicPr>
          <p:cNvPr id="14" name="Picture 2" descr="D:\фото работников библиотек\Михайлова Вал\LOrZ0x8_kCo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02884" y="1282135"/>
            <a:ext cx="2794785" cy="37263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98398" y="5149577"/>
            <a:ext cx="8533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Областной конкурс «Лучший работник муниципального учреждения культуры, находящегося  на территории сельских поселений»</a:t>
            </a:r>
          </a:p>
          <a:p>
            <a:r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Федорова Нина Александровна</a:t>
            </a:r>
            <a:r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библиотекарь Кузьминской сельской библиотеки </a:t>
            </a:r>
          </a:p>
          <a:p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2019 год.</a:t>
            </a:r>
          </a:p>
          <a:p>
            <a:pPr lvl="0"/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Михайлова Валентина Николаевна</a:t>
            </a:r>
            <a:r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ведущий библиотекарь Полавской сельской библиотеки 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2020 год</a:t>
            </a:r>
            <a:endParaRPr lang="ru-RU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27545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19258" y="296834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</a:t>
            </a:r>
            <a:b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МУНИЦИПАЛЬНОГО РАЙОНА</a:t>
            </a:r>
            <a:endParaRPr lang="ru-RU" sz="1600"/>
          </a:p>
        </p:txBody>
      </p:sp>
      <p:sp>
        <p:nvSpPr>
          <p:cNvPr id="10" name="Прямоугольник 9"/>
          <p:cNvSpPr/>
          <p:nvPr/>
        </p:nvSpPr>
        <p:spPr>
          <a:xfrm>
            <a:off x="2917808" y="2138351"/>
            <a:ext cx="53467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Спасибо</a:t>
            </a:r>
          </a:p>
          <a:p>
            <a:pPr algn="ctr"/>
            <a:r>
              <a:rPr lang="ru-RU" sz="4000" b="1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за внимание!</a:t>
            </a:r>
            <a:endParaRPr lang="ru-RU" sz="4000" b="1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478" y="138087"/>
            <a:ext cx="8579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rgbClr val="FF0000"/>
                </a:solidFill>
              </a:rPr>
              <a:t>35</a:t>
            </a:r>
            <a:endParaRPr lang="ru-RU" sz="5000" smtClean="0">
              <a:solidFill>
                <a:srgbClr val="FF0000"/>
              </a:solidFill>
            </a:endParaRP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951469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+mj-lt"/>
              </a:rPr>
              <a:t>                              </a:t>
            </a:r>
            <a:endParaRPr lang="ru-RU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78135" y="191930"/>
            <a:ext cx="7804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ПАРФИНСКОГО 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1028" name="AutoShape 4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5000" smtClean="0">
                <a:solidFill>
                  <a:srgbClr val="FF0000"/>
                </a:solidFill>
              </a:rPr>
              <a:t>4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5677" y="1693193"/>
            <a:ext cx="9420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Территория Полавского сельского поселения – 71000 га,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49 населённых пунктов.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228" y="3493393"/>
            <a:ext cx="83845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Общая численность населения на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01.01.2021года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2634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человека: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трудоспособное население –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1833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дети до 17 лет –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392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пенсионеры –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409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4132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5000" smtClean="0">
                <a:solidFill>
                  <a:srgbClr val="FF0000"/>
                </a:solidFill>
              </a:rPr>
              <a:t>5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2165" y="1235717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kern="0" smtClean="0">
                <a:solidFill>
                  <a:sysClr val="windowText" lastClr="000000"/>
                </a:solidFill>
              </a:rPr>
              <a:t>Демографические показатели: </a:t>
            </a:r>
            <a:endParaRPr lang="ru-RU" sz="24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54918545"/>
              </p:ext>
            </p:extLst>
          </p:nvPr>
        </p:nvGraphicFramePr>
        <p:xfrm>
          <a:off x="738188" y="2053233"/>
          <a:ext cx="9283645" cy="454601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71772" y="1281883"/>
            <a:ext cx="511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за год население уменьшилось на 96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2397440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5000" smtClean="0">
                <a:solidFill>
                  <a:srgbClr val="FF0000"/>
                </a:solidFill>
              </a:rPr>
              <a:t>6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164" y="1012030"/>
            <a:ext cx="9937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kern="0" smtClean="0">
                <a:solidFill>
                  <a:sysClr val="windowText" lastClr="000000"/>
                </a:solidFill>
              </a:rPr>
              <a:t>Демографические показатели: </a:t>
            </a:r>
          </a:p>
          <a:p>
            <a:pPr lvl="0" algn="ctr"/>
            <a:r>
              <a:rPr lang="ru-RU" sz="2000" smtClean="0"/>
              <a:t>Естественный</a:t>
            </a:r>
            <a:r>
              <a:rPr lang="ru-RU" smtClean="0"/>
              <a:t> </a:t>
            </a:r>
            <a:r>
              <a:rPr lang="ru-RU" sz="2000"/>
              <a:t>прирост</a:t>
            </a:r>
            <a:r>
              <a:rPr lang="ru-RU"/>
              <a:t> </a:t>
            </a:r>
            <a:r>
              <a:rPr lang="ru-RU" sz="2000"/>
              <a:t>отрицательный</a:t>
            </a:r>
            <a:r>
              <a:rPr lang="ru-RU"/>
              <a:t> </a:t>
            </a:r>
            <a:r>
              <a:rPr lang="ru-RU" smtClean="0"/>
              <a:t>    </a:t>
            </a:r>
            <a:r>
              <a:rPr lang="ru-RU" sz="2000" smtClean="0"/>
              <a:t>(-</a:t>
            </a:r>
            <a:r>
              <a:rPr lang="ru-RU" smtClean="0"/>
              <a:t> </a:t>
            </a:r>
            <a:r>
              <a:rPr lang="ru-RU" sz="2000" smtClean="0"/>
              <a:t>40</a:t>
            </a:r>
            <a:r>
              <a:rPr lang="ru-RU" sz="2000"/>
              <a:t>)</a:t>
            </a:r>
            <a:endParaRPr lang="ru-RU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Объект 3"/>
          <p:cNvGraphicFramePr/>
          <p:nvPr>
            <p:extLst>
              <p:ext uri="{D42A27DB-BD31-4B8C-83A1-F6EECF244321}">
                <p14:modId xmlns:p14="http://schemas.microsoft.com/office/powerpoint/2010/main" val="694826325"/>
              </p:ext>
            </p:extLst>
          </p:nvPr>
        </p:nvGraphicFramePr>
        <p:xfrm>
          <a:off x="1098228" y="1769303"/>
          <a:ext cx="9175901" cy="446449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0" name="Объект 3"/>
          <p:cNvGraphicFramePr/>
          <p:nvPr>
            <p:extLst>
              <p:ext uri="{D42A27DB-BD31-4B8C-83A1-F6EECF244321}">
                <p14:modId xmlns:p14="http://schemas.microsoft.com/office/powerpoint/2010/main" val="2852933380"/>
              </p:ext>
            </p:extLst>
          </p:nvPr>
        </p:nvGraphicFramePr>
        <p:xfrm>
          <a:off x="574537" y="2125241"/>
          <a:ext cx="9832357" cy="46026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xmlns:p14="http://schemas.microsoft.com/office/powerpoint/2010/main" val="41305586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+mj-lt"/>
              </a:rPr>
              <a:t>                              </a:t>
            </a:r>
            <a:endParaRPr lang="ru-RU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78135" y="191930"/>
            <a:ext cx="7804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ПАРФИНСКОГО 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sp>
        <p:nvSpPr>
          <p:cNvPr id="1028" name="AutoShape 4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apf.mail.ru/cgi-bin/readmsg?id=15809208871082831482;0;4&amp;exif=1&amp;full=1&amp;x-email=otekparf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5000" smtClean="0">
                <a:solidFill>
                  <a:srgbClr val="FF0000"/>
                </a:solidFill>
              </a:rPr>
              <a:t>7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46207"/>
              </p:ext>
            </p:extLst>
          </p:nvPr>
        </p:nvGraphicFramePr>
        <p:xfrm>
          <a:off x="417478" y="2845321"/>
          <a:ext cx="9983293" cy="2444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571"/>
                <a:gridCol w="905933"/>
                <a:gridCol w="1028004"/>
                <a:gridCol w="1080120"/>
                <a:gridCol w="1152128"/>
                <a:gridCol w="1296144"/>
                <a:gridCol w="1297321"/>
                <a:gridCol w="1060894"/>
                <a:gridCol w="1170178"/>
              </a:tblGrid>
              <a:tr h="98845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коров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Овцы, козы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Лошади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Кролики 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Пчело</a:t>
                      </a:r>
                      <a:endParaRPr lang="ru-RU" sz="2000" b="1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8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  <a:endParaRPr lang="ru-RU" sz="24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24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</a:t>
                      </a:r>
                      <a:endParaRPr lang="ru-RU" sz="24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</a:t>
                      </a:r>
                      <a:endParaRPr lang="ru-RU" sz="24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24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</a:t>
                      </a:r>
                      <a:endParaRPr lang="ru-RU" sz="24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2532</a:t>
                      </a:r>
                      <a:endParaRPr lang="ru-RU" sz="24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</a:t>
                      </a:r>
                      <a:endParaRPr lang="ru-RU" sz="24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28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28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1884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41719" y="1261145"/>
            <a:ext cx="7854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Поголовье скота  на 1.01.2022 года</a:t>
            </a:r>
          </a:p>
          <a:p>
            <a:pPr algn="ctr"/>
            <a:endParaRPr lang="ru-RU" sz="1000" smtClean="0"/>
          </a:p>
          <a:p>
            <a:pPr algn="ctr"/>
            <a:r>
              <a:rPr lang="ru-RU" sz="2000" smtClean="0"/>
              <a:t>Личным </a:t>
            </a:r>
            <a:r>
              <a:rPr lang="ru-RU" sz="2000"/>
              <a:t>подсобным хозяйством занимается – 789 семей. </a:t>
            </a:r>
            <a:endParaRPr lang="ru-RU" sz="2000" b="1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934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/>
          <p:nvPr/>
        </p:nvSpPr>
        <p:spPr>
          <a:xfrm>
            <a:off x="264585" y="1295400"/>
            <a:ext cx="4794083" cy="473903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2400" b="1" kern="0" smtClean="0">
                <a:solidFill>
                  <a:sysClr val="windowText" lastClr="000000"/>
                </a:solidFill>
              </a:rPr>
              <a:t>Бюджет сельского поселения</a:t>
            </a:r>
            <a:endParaRPr lang="ru-RU" sz="2400" b="1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Объект 3"/>
          <p:cNvGraphicFramePr/>
          <p:nvPr>
            <p:extLst>
              <p:ext uri="{D42A27DB-BD31-4B8C-83A1-F6EECF244321}">
                <p14:modId xmlns:p14="http://schemas.microsoft.com/office/powerpoint/2010/main" val="3458323589"/>
              </p:ext>
            </p:extLst>
          </p:nvPr>
        </p:nvGraphicFramePr>
        <p:xfrm>
          <a:off x="865677" y="1981225"/>
          <a:ext cx="8654568" cy="403244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022556" y="1402192"/>
            <a:ext cx="2901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mtClean="0">
                <a:solidFill>
                  <a:srgbClr val="002060"/>
                </a:solidFill>
              </a:rPr>
              <a:t>Доходы (тыс.рублей)</a:t>
            </a:r>
            <a:endParaRPr lang="ru-RU" sz="20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5000" smtClean="0">
                <a:solidFill>
                  <a:srgbClr val="FF0000"/>
                </a:solidFill>
              </a:rPr>
              <a:t>8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188" y="6085681"/>
            <a:ext cx="9547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За 2021 год в бюджет Полавского сельского поселения поступило доходов на общую сумму 14 725,6 тыс. рублей </a:t>
            </a:r>
            <a:r>
              <a:rPr lang="ru-RU" sz="2000" smtClean="0"/>
              <a:t>(исполнен на </a:t>
            </a:r>
            <a:r>
              <a:rPr lang="ru-RU" sz="2000"/>
              <a:t>99,77%).</a:t>
            </a:r>
          </a:p>
        </p:txBody>
      </p:sp>
    </p:spTree>
    <p:extLst>
      <p:ext uri="{BB962C8B-B14F-4D97-AF65-F5344CB8AC3E}">
        <p14:creationId xmlns:p14="http://schemas.microsoft.com/office/powerpoint/2010/main" val="283501617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5458" y="319210"/>
            <a:ext cx="8628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ПОЛАВСКОГО СЕЛЬСКОГО ПОСЕЛЕНИЯ </a:t>
            </a:r>
            <a:b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</a:t>
            </a:r>
            <a:r>
              <a:rPr lang="ru-RU" sz="1600" spc="46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МУНИЦИПАЛЬНОГО </a:t>
            </a:r>
            <a:r>
              <a:rPr lang="ru-RU" sz="1600" spc="46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РАЙОНА</a:t>
            </a:r>
            <a:endParaRPr lang="ru-RU" sz="160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6040" y="1066781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/>
          <p:nvPr/>
        </p:nvSpPr>
        <p:spPr>
          <a:xfrm>
            <a:off x="615247" y="1189137"/>
            <a:ext cx="9624060" cy="360040"/>
          </a:xfrm>
          <a:prstGeom prst="rect">
            <a:avLst/>
          </a:prstGeom>
        </p:spPr>
        <p:txBody>
          <a:bodyPr lIns="0" tIns="0" rIns="0" bIns="0" anchor="ctr">
            <a:normAutofit fontScale="25000" lnSpcReduction="20000"/>
          </a:bodyPr>
          <a:lstStyle/>
          <a:p>
            <a:br>
              <a:rPr lang="ru-RU" sz="4600" b="1" kern="0" smtClean="0">
                <a:solidFill>
                  <a:sysClr val="windowText" lastClr="000000"/>
                </a:solidFill>
              </a:rPr>
            </a:br>
            <a:br>
              <a:rPr lang="ru-RU" sz="4600" b="1" kern="0" smtClean="0">
                <a:solidFill>
                  <a:sysClr val="windowText" lastClr="000000"/>
                </a:solidFill>
              </a:rPr>
            </a:br>
            <a:r>
              <a:rPr lang="ru-RU" sz="9600" b="1" kern="0" smtClean="0">
                <a:solidFill>
                  <a:sysClr val="windowText" lastClr="000000"/>
                </a:solidFill>
              </a:rPr>
              <a:t>Поступление доходов в 2021 году.</a:t>
            </a:r>
            <a:br>
              <a:rPr lang="ru-RU" sz="11200" b="1" kern="0" smtClean="0">
                <a:solidFill>
                  <a:sysClr val="windowText" lastClr="000000"/>
                </a:solidFill>
              </a:rPr>
            </a:br>
            <a:br>
              <a:rPr lang="ru-RU" sz="4600" b="1" kern="0" smtClean="0">
                <a:solidFill>
                  <a:sysClr val="windowText" lastClr="000000"/>
                </a:solidFill>
              </a:rPr>
            </a:br>
            <a:endParaRPr lang="ru-RU" sz="4600" b="1" kern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478" y="138087"/>
            <a:ext cx="8963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5000" smtClean="0">
                <a:solidFill>
                  <a:srgbClr val="FF0000"/>
                </a:solidFill>
              </a:rPr>
              <a:t>9</a:t>
            </a:r>
          </a:p>
          <a:p>
            <a:endParaRPr lang="ru-RU" sz="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124" y="1769303"/>
            <a:ext cx="103691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Налоговые и неналоговые доходы всего – </a:t>
            </a:r>
            <a:r>
              <a:rPr lang="ru-RU" b="1"/>
              <a:t>3 078,5</a:t>
            </a:r>
            <a:r>
              <a:rPr lang="ru-RU"/>
              <a:t> тыс. </a:t>
            </a:r>
            <a:r>
              <a:rPr lang="ru-RU" smtClean="0"/>
              <a:t>руб. - </a:t>
            </a:r>
            <a:r>
              <a:rPr lang="ru-RU" b="1"/>
              <a:t>100,66%</a:t>
            </a:r>
            <a:r>
              <a:rPr lang="ru-RU" smtClean="0"/>
              <a:t> </a:t>
            </a:r>
            <a:r>
              <a:rPr lang="ru-RU"/>
              <a:t>(план – </a:t>
            </a:r>
            <a:r>
              <a:rPr lang="ru-RU" b="1"/>
              <a:t>3058,3</a:t>
            </a:r>
            <a:r>
              <a:rPr lang="ru-RU"/>
              <a:t> </a:t>
            </a:r>
            <a:r>
              <a:rPr lang="ru-RU" err="1" smtClean="0"/>
              <a:t>тыс руб.)  Налоговые </a:t>
            </a:r>
            <a:r>
              <a:rPr lang="ru-RU"/>
              <a:t>и неналоговые доходы в 2021 году составили 20,91% в структуре доходов.</a:t>
            </a:r>
          </a:p>
          <a:p>
            <a:r>
              <a:rPr lang="ru-RU"/>
              <a:t>— налог на доходы физических лиц – </a:t>
            </a:r>
            <a:r>
              <a:rPr lang="ru-RU" b="1"/>
              <a:t>183,6</a:t>
            </a:r>
            <a:r>
              <a:rPr lang="ru-RU"/>
              <a:t> тыс. рублей -  102,02% </a:t>
            </a:r>
            <a:r>
              <a:rPr lang="ru-RU" smtClean="0"/>
              <a:t>(</a:t>
            </a:r>
            <a:r>
              <a:rPr lang="ru-RU"/>
              <a:t>план – 180,0 </a:t>
            </a:r>
            <a:r>
              <a:rPr lang="ru-RU" err="1" smtClean="0"/>
              <a:t>тыс.руб.);</a:t>
            </a:r>
            <a:endParaRPr lang="ru-RU"/>
          </a:p>
          <a:p>
            <a:r>
              <a:rPr lang="ru-RU"/>
              <a:t>— акцизы – 1436,7 тыс. рублей - 102,02% </a:t>
            </a:r>
            <a:r>
              <a:rPr lang="ru-RU" smtClean="0"/>
              <a:t>(</a:t>
            </a:r>
            <a:r>
              <a:rPr lang="ru-RU"/>
              <a:t>план – 1409,6 </a:t>
            </a:r>
            <a:r>
              <a:rPr lang="ru-RU" err="1" smtClean="0"/>
              <a:t>тыс.руб.);</a:t>
            </a:r>
            <a:endParaRPr lang="ru-RU"/>
          </a:p>
          <a:p>
            <a:r>
              <a:rPr lang="ru-RU"/>
              <a:t>— единый сельскохозяйственный налог – 2803,59 рубля  -</a:t>
            </a:r>
            <a:r>
              <a:rPr lang="ru-RU" smtClean="0"/>
              <a:t>100,13</a:t>
            </a:r>
            <a:r>
              <a:rPr lang="ru-RU"/>
              <a:t>% </a:t>
            </a:r>
            <a:r>
              <a:rPr lang="ru-RU" smtClean="0"/>
              <a:t>(</a:t>
            </a:r>
            <a:r>
              <a:rPr lang="ru-RU"/>
              <a:t>план – </a:t>
            </a:r>
            <a:r>
              <a:rPr lang="ru-RU" smtClean="0"/>
              <a:t>2800,00 руб.);</a:t>
            </a:r>
            <a:endParaRPr lang="ru-RU"/>
          </a:p>
          <a:p>
            <a:r>
              <a:rPr lang="ru-RU"/>
              <a:t>— налог на имущество физических лиц – 372,6 тыс. рублей -  </a:t>
            </a:r>
            <a:r>
              <a:rPr lang="ru-RU" smtClean="0"/>
              <a:t>98,07% (</a:t>
            </a:r>
            <a:r>
              <a:rPr lang="ru-RU"/>
              <a:t>план – </a:t>
            </a:r>
            <a:r>
              <a:rPr lang="ru-RU" smtClean="0"/>
              <a:t>380,0 тыс.руб.);</a:t>
            </a:r>
            <a:endParaRPr lang="ru-RU"/>
          </a:p>
          <a:p>
            <a:r>
              <a:rPr lang="ru-RU"/>
              <a:t>— земельный налог – 981,8 тыс. рублей -  99,67% </a:t>
            </a:r>
            <a:r>
              <a:rPr lang="ru-RU" smtClean="0"/>
              <a:t>(</a:t>
            </a:r>
            <a:r>
              <a:rPr lang="ru-RU"/>
              <a:t>план – 985,0 тыс</a:t>
            </a:r>
            <a:r>
              <a:rPr lang="ru-RU" smtClean="0"/>
              <a:t>. руб.);</a:t>
            </a:r>
            <a:endParaRPr lang="ru-RU"/>
          </a:p>
          <a:p>
            <a:r>
              <a:rPr lang="ru-RU"/>
              <a:t>— государственная пошлина — 200,00 рублей - 100% </a:t>
            </a:r>
            <a:r>
              <a:rPr lang="ru-RU" smtClean="0"/>
              <a:t>(</a:t>
            </a:r>
            <a:r>
              <a:rPr lang="ru-RU"/>
              <a:t>план – </a:t>
            </a:r>
            <a:r>
              <a:rPr lang="ru-RU" smtClean="0"/>
              <a:t>200,00 руб.);</a:t>
            </a:r>
            <a:endParaRPr lang="ru-RU"/>
          </a:p>
          <a:p>
            <a:r>
              <a:rPr lang="ru-RU"/>
              <a:t> </a:t>
            </a:r>
            <a:endParaRPr lang="ru-RU" sz="1400"/>
          </a:p>
          <a:p>
            <a:r>
              <a:rPr lang="ru-RU"/>
              <a:t>Безвозмездные поступления, всего – 11 647,2 тыс. рублей.</a:t>
            </a:r>
          </a:p>
          <a:p>
            <a:r>
              <a:rPr lang="ru-RU"/>
              <a:t>— дотация  – 717,3 тыс. рублей  - 100%</a:t>
            </a:r>
            <a:r>
              <a:rPr lang="ru-RU" smtClean="0"/>
              <a:t> </a:t>
            </a:r>
            <a:r>
              <a:rPr lang="ru-RU"/>
              <a:t>(план – 717,3 </a:t>
            </a:r>
            <a:r>
              <a:rPr lang="ru-RU" err="1" smtClean="0"/>
              <a:t>тыс.руб.);</a:t>
            </a:r>
            <a:endParaRPr lang="ru-RU"/>
          </a:p>
          <a:p>
            <a:r>
              <a:rPr lang="ru-RU"/>
              <a:t>— субсидии – 2 102,0 тыс. рублей . -</a:t>
            </a:r>
            <a:r>
              <a:rPr lang="ru-RU" smtClean="0"/>
              <a:t>100</a:t>
            </a:r>
            <a:r>
              <a:rPr lang="ru-RU"/>
              <a:t>% </a:t>
            </a:r>
            <a:r>
              <a:rPr lang="ru-RU" smtClean="0"/>
              <a:t>(</a:t>
            </a:r>
            <a:r>
              <a:rPr lang="ru-RU"/>
              <a:t>план – 2102,0 </a:t>
            </a:r>
            <a:r>
              <a:rPr lang="ru-RU" err="1" smtClean="0"/>
              <a:t>тыс.руб.);</a:t>
            </a:r>
            <a:endParaRPr lang="ru-RU"/>
          </a:p>
          <a:p>
            <a:r>
              <a:rPr lang="ru-RU"/>
              <a:t>— субвенции – 397,7 тыс.  рублей - 100% </a:t>
            </a:r>
            <a:r>
              <a:rPr lang="ru-RU" smtClean="0"/>
              <a:t>(</a:t>
            </a:r>
            <a:r>
              <a:rPr lang="ru-RU"/>
              <a:t>план – 397,7 </a:t>
            </a:r>
            <a:r>
              <a:rPr lang="ru-RU" err="1" smtClean="0"/>
              <a:t>тыс.руб.);</a:t>
            </a:r>
            <a:endParaRPr lang="ru-RU"/>
          </a:p>
          <a:p>
            <a:r>
              <a:rPr lang="ru-RU"/>
              <a:t>— иные межбюджетные трансферты – 1874,5 тыс. рублей - 99,77% </a:t>
            </a:r>
            <a:r>
              <a:rPr lang="ru-RU" smtClean="0"/>
              <a:t>(</a:t>
            </a:r>
            <a:r>
              <a:rPr lang="ru-RU"/>
              <a:t>план – 1928,9 </a:t>
            </a:r>
            <a:r>
              <a:rPr lang="ru-RU" err="1" smtClean="0"/>
              <a:t>тыс.руб.); </a:t>
            </a:r>
            <a:endParaRPr lang="ru-RU"/>
          </a:p>
          <a:p>
            <a:r>
              <a:rPr lang="ru-RU"/>
              <a:t>— прочие безвозмездные поступления – 100,0 тыс. рублей (в бюджет поселения были перечислены безвозмездные средства от физического лица на благоустройство воинского </a:t>
            </a:r>
            <a:r>
              <a:rPr lang="ru-RU" smtClean="0"/>
              <a:t>захоронения Новая Деревня);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65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Произвольный</PresentationFormat>
  <Paragraphs>204</Paragraphs>
  <Slides>35</Slides>
  <Notes>0</Notes>
  <TotalTime>18218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4">
      <vt:lpstr>Arial</vt:lpstr>
      <vt:lpstr>Trebuchet MS</vt:lpstr>
      <vt:lpstr>Georgia</vt:lpstr>
      <vt:lpstr>Times New Roman</vt:lpstr>
      <vt:lpstr>DejaVu Sans</vt:lpstr>
      <vt:lpstr>Rasa Medium</vt:lpstr>
      <vt:lpstr>Calibri</vt:lpstr>
      <vt:lpstr>Wingdings</vt:lpstr>
      <vt:lpstr>Воздушный поток</vt:lpstr>
      <vt:lpstr>PowerPoint Presentation</vt:lpstr>
      <vt:lpstr>PowerPoint Presentation</vt:lpstr>
      <vt:lpstr>PowerPoint Presentation</vt:lpstr>
      <vt:lpstr>PowerPoint Presentation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PowerPoint Presentation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Дорожная деятельность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АДМИНИСТРАЦИЯ ПОЛАВСКОГО СЕЛЬСКОГО ПОСЕЛЕНИЯ ПАРФИНСКОГО МУНИЦИПАЛЬНОГО РАЙОНА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Танечка</dc:creator>
  <cp:lastModifiedBy>Пользователь Windows</cp:lastModifiedBy>
  <cp:revision>1562</cp:revision>
  <cp:lastPrinted>2021-03-11T08:53:02.000</cp:lastPrinted>
  <dcterms:created xsi:type="dcterms:W3CDTF">2017-03-10T15:25:40Z</dcterms:created>
  <dcterms:modified xsi:type="dcterms:W3CDTF">2023-03-06T07:10:49Z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