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xlsx" ContentType="application/vnd.openxmlformats-officedocument.spreadsheetml.sheet"/>
  <Default Extension="bin" ContentType="application/vnd.openxmlformats-officedocument.oleObject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61" r:id="rId1"/>
  </p:sldMasterIdLst>
  <p:notesMasterIdLst>
    <p:notesMasterId r:id="rId2"/>
  </p:notesMasterIdLst>
  <p:sldIdLst>
    <p:sldId id="407" r:id="rId3"/>
    <p:sldId id="665" r:id="rId4"/>
    <p:sldId id="666" r:id="rId5"/>
    <p:sldId id="684" r:id="rId6"/>
    <p:sldId id="606" r:id="rId7"/>
    <p:sldId id="607" r:id="rId8"/>
    <p:sldId id="669" r:id="rId9"/>
    <p:sldId id="686" r:id="rId10"/>
    <p:sldId id="688" r:id="rId11"/>
    <p:sldId id="645" r:id="rId12"/>
    <p:sldId id="671" r:id="rId13"/>
    <p:sldId id="672" r:id="rId14"/>
    <p:sldId id="646" r:id="rId15"/>
    <p:sldId id="647" r:id="rId16"/>
    <p:sldId id="689" r:id="rId17"/>
    <p:sldId id="690" r:id="rId18"/>
    <p:sldId id="642" r:id="rId19"/>
    <p:sldId id="662" r:id="rId20"/>
    <p:sldId id="663" r:id="rId21"/>
    <p:sldId id="676" r:id="rId22"/>
    <p:sldId id="691" r:id="rId23"/>
    <p:sldId id="692" r:id="rId24"/>
    <p:sldId id="693" r:id="rId25"/>
    <p:sldId id="615" r:id="rId26"/>
    <p:sldId id="648" r:id="rId27"/>
    <p:sldId id="616" r:id="rId28"/>
    <p:sldId id="655" r:id="rId29"/>
    <p:sldId id="674" r:id="rId30"/>
    <p:sldId id="673" r:id="rId31"/>
    <p:sldId id="638" r:id="rId32"/>
    <p:sldId id="619" r:id="rId33"/>
    <p:sldId id="675" r:id="rId34"/>
    <p:sldId id="696" r:id="rId35"/>
    <p:sldId id="697" r:id="rId36"/>
    <p:sldId id="698" r:id="rId37"/>
    <p:sldId id="699" r:id="rId38"/>
    <p:sldId id="700" r:id="rId39"/>
    <p:sldId id="701" r:id="rId40"/>
    <p:sldId id="702" r:id="rId41"/>
    <p:sldId id="677" r:id="rId42"/>
    <p:sldId id="680" r:id="rId43"/>
    <p:sldId id="681" r:id="rId44"/>
    <p:sldId id="703" r:id="rId45"/>
    <p:sldId id="695" r:id="rId46"/>
    <p:sldId id="656" r:id="rId47"/>
  </p:sldIdLst>
  <p:sldSz cx="10693400" cy="7562850"/>
  <p:notesSz cx="9872663" cy="6797675"/>
  <p:custDataLst>
    <p:tags r:id="rId4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57" autoAdjust="0"/>
    <p:restoredTop sz="93478" autoAdjust="0"/>
  </p:normalViewPr>
  <p:slideViewPr>
    <p:cSldViewPr>
      <p:cViewPr>
        <p:scale>
          <a:sx n="110" d="100"/>
          <a:sy n="110" d="100"/>
        </p:scale>
        <p:origin x="-1038" y="-108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slide" Target="slides/slide21.xml" /><Relationship Id="rId24" Type="http://schemas.openxmlformats.org/officeDocument/2006/relationships/slide" Target="slides/slide22.xml" /><Relationship Id="rId25" Type="http://schemas.openxmlformats.org/officeDocument/2006/relationships/slide" Target="slides/slide23.xml" /><Relationship Id="rId26" Type="http://schemas.openxmlformats.org/officeDocument/2006/relationships/slide" Target="slides/slide24.xml" /><Relationship Id="rId27" Type="http://schemas.openxmlformats.org/officeDocument/2006/relationships/slide" Target="slides/slide25.xml" /><Relationship Id="rId28" Type="http://schemas.openxmlformats.org/officeDocument/2006/relationships/slide" Target="slides/slide26.xml" /><Relationship Id="rId29" Type="http://schemas.openxmlformats.org/officeDocument/2006/relationships/slide" Target="slides/slide27.xml" /><Relationship Id="rId3" Type="http://schemas.openxmlformats.org/officeDocument/2006/relationships/slide" Target="slides/slide1.xml" /><Relationship Id="rId30" Type="http://schemas.openxmlformats.org/officeDocument/2006/relationships/slide" Target="slides/slide28.xml" /><Relationship Id="rId31" Type="http://schemas.openxmlformats.org/officeDocument/2006/relationships/slide" Target="slides/slide29.xml" /><Relationship Id="rId32" Type="http://schemas.openxmlformats.org/officeDocument/2006/relationships/slide" Target="slides/slide30.xml" /><Relationship Id="rId33" Type="http://schemas.openxmlformats.org/officeDocument/2006/relationships/slide" Target="slides/slide31.xml" /><Relationship Id="rId34" Type="http://schemas.openxmlformats.org/officeDocument/2006/relationships/slide" Target="slides/slide32.xml" /><Relationship Id="rId35" Type="http://schemas.openxmlformats.org/officeDocument/2006/relationships/slide" Target="slides/slide33.xml" /><Relationship Id="rId36" Type="http://schemas.openxmlformats.org/officeDocument/2006/relationships/slide" Target="slides/slide34.xml" /><Relationship Id="rId37" Type="http://schemas.openxmlformats.org/officeDocument/2006/relationships/slide" Target="slides/slide35.xml" /><Relationship Id="rId38" Type="http://schemas.openxmlformats.org/officeDocument/2006/relationships/slide" Target="slides/slide36.xml" /><Relationship Id="rId39" Type="http://schemas.openxmlformats.org/officeDocument/2006/relationships/slide" Target="slides/slide37.xml" /><Relationship Id="rId4" Type="http://schemas.openxmlformats.org/officeDocument/2006/relationships/slide" Target="slides/slide2.xml" /><Relationship Id="rId40" Type="http://schemas.openxmlformats.org/officeDocument/2006/relationships/slide" Target="slides/slide38.xml" /><Relationship Id="rId41" Type="http://schemas.openxmlformats.org/officeDocument/2006/relationships/slide" Target="slides/slide39.xml" /><Relationship Id="rId42" Type="http://schemas.openxmlformats.org/officeDocument/2006/relationships/slide" Target="slides/slide40.xml" /><Relationship Id="rId43" Type="http://schemas.openxmlformats.org/officeDocument/2006/relationships/slide" Target="slides/slide41.xml" /><Relationship Id="rId44" Type="http://schemas.openxmlformats.org/officeDocument/2006/relationships/slide" Target="slides/slide42.xml" /><Relationship Id="rId45" Type="http://schemas.openxmlformats.org/officeDocument/2006/relationships/slide" Target="slides/slide43.xml" /><Relationship Id="rId46" Type="http://schemas.openxmlformats.org/officeDocument/2006/relationships/slide" Target="slides/slide44.xml" /><Relationship Id="rId47" Type="http://schemas.openxmlformats.org/officeDocument/2006/relationships/slide" Target="slides/slide45.xml" /><Relationship Id="rId48" Type="http://schemas.openxmlformats.org/officeDocument/2006/relationships/tags" Target="tags/tag1.xml" /><Relationship Id="rId49" Type="http://schemas.openxmlformats.org/officeDocument/2006/relationships/presProps" Target="presProps.xml" /><Relationship Id="rId5" Type="http://schemas.openxmlformats.org/officeDocument/2006/relationships/slide" Target="slides/slide3.xml" /><Relationship Id="rId50" Type="http://schemas.openxmlformats.org/officeDocument/2006/relationships/viewProps" Target="viewProps.xml" /><Relationship Id="rId51" Type="http://schemas.openxmlformats.org/officeDocument/2006/relationships/theme" Target="theme/theme1.xml" /><Relationship Id="rId52" Type="http://schemas.openxmlformats.org/officeDocument/2006/relationships/tableStyles" Target="tableStyles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charts/_rels/chart1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1.xlsx" /></Relationships>
</file>

<file path=ppt/charts/_rels/chart2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2.xlsx" /></Relationships>
</file>

<file path=ppt/charts/_rels/chart3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3.xlsx" /></Relationships>
</file>

<file path=ppt/charts/_rels/chart4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4.xlsx" /></Relationships>
</file>

<file path=ppt/charts/_rels/chart5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5.xlsx" /></Relationships>
</file>

<file path=ppt/charts/_rels/chart6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6.xlsx" /></Relationships>
</file>

<file path=ppt/charts/_rels/chart7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7.xlsx" /></Relationships>
</file>

<file path=ppt/charts/_rels/chart8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8.xlsx" /></Relationships>
</file>

<file path=ppt/charts/_rels/chart9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9.xlsx" /></Relationships>
</file>

<file path=ppt/charts/chart1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34504499286413193"/>
          <c:y val="0.062419839203357697"/>
          <c:w val="0.59358406066894531"/>
          <c:h val="0.8989176154136657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/>
          </c:dLbls>
          <c:cat>
            <c:strRef>
              <c:f>Лист1!$A$2:$A$3</c:f>
              <c:strCache>
                <c:ptCount val="2"/>
                <c:pt idx="0">
                  <c:v>Полавское сельское поселение </c:v>
                </c:pt>
                <c:pt idx="1">
                  <c:v>Парфинский район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0.446</c:v>
                </c:pt>
                <c:pt idx="1">
                  <c:v>0.554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/>
      </c:pieChart>
    </c:plotArea>
    <c:legend>
      <c:legendPos/>
      <c:legendEntry>
        <c:idx val="1"/>
        <c:delete val="1"/>
      </c:legendEntry>
      <c:overlay val="0"/>
    </c:legend>
    <c:plotVisOnly val="1"/>
    <c:dispBlanksAs val="gap"/>
    <c:showDLblsOverMax val="0"/>
  </c:chart>
  <c:txPr>
    <a:bodyPr/>
    <a:p>
      <a:pPr>
        <a:defRPr sz="1800" smtId="4294967295"/>
      </a:pPr>
      <a:endParaRPr sz="1800" smtId="4294967295"/>
    </a:p>
  </c:txPr>
  <c:externalData r:id="rId1">
    <c:autoUpdate val="0"/>
  </c:externalData>
</c:chartSpace>
</file>

<file path=ppt/charts/chart2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4"/>
          <c:dPt>
            <c:idx val="1"/>
            <c:invertIfNegative val="1"/>
            <c:explosion val="12"/>
          </c:dPt>
          <c:dPt>
            <c:idx val="2"/>
            <c:invertIfNegative val="1"/>
            <c:explosion val="10"/>
          </c:dPt>
          <c:dLbls>
            <c:txPr>
              <a:bodyPr/>
              <a:p>
                <a:pPr>
                  <a:defRPr sz="2000" smtId="4294967295"/>
                </a:pPr>
                <a:endParaRPr sz="2000" smtId="4294967295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/>
          </c:dLbls>
          <c:cat>
            <c:strRef>
              <c:f>Лист1!$A$2:$A$4</c:f>
              <c:strCache>
                <c:ptCount val="3"/>
                <c:pt idx="0">
                  <c:v>трудоспособное</c:v>
                </c:pt>
                <c:pt idx="1">
                  <c:v>пенсионеры</c:v>
                </c:pt>
                <c:pt idx="2">
                  <c:v>дети до 17 лет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1831</c:v>
                </c:pt>
                <c:pt idx="1">
                  <c:v>432</c:v>
                </c:pt>
                <c:pt idx="2">
                  <c:v>406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/>
      </c:pieChart>
    </c:plotArea>
    <c:legend>
      <c:legendPos/>
      <c:overlay val="0"/>
    </c:legend>
    <c:plotVisOnly val="1"/>
    <c:dispBlanksAs val="gap"/>
    <c:showDLblsOverMax val="0"/>
  </c:chart>
  <c:txPr>
    <a:bodyPr/>
    <a:p>
      <a:pPr>
        <a:defRPr sz="1800" smtId="4294967295"/>
      </a:pPr>
      <a:endParaRPr sz="1800" smtId="4294967295"/>
    </a:p>
  </c:txPr>
  <c:externalData r:id="rId1">
    <c:autoUpdate val="0"/>
  </c:externalData>
</c:chartSpace>
</file>

<file path=ppt/charts/chart3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plotArea>
      <c:layout>
        <c:manualLayout>
          <c:layoutTarget val="inner"/>
          <c:xMode val="edge"/>
          <c:yMode val="edge"/>
          <c:x val="0.057292640209198"/>
          <c:y val="0.030140755698084831"/>
          <c:w val="0.77129656076431274"/>
          <c:h val="0.857544600963592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умерло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0.0041291848756372929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showLegendKey val="0"/>
            <c:showVal val="1"/>
            <c:showCatName val="0"/>
            <c:showSerName val="0"/>
            <c:showPercent val="0"/>
            <c:showBubbleSize val="0"/>
            <c:extLst/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47</c:v>
                </c:pt>
                <c:pt idx="1">
                  <c:v>48</c:v>
                </c:pt>
                <c:pt idx="2">
                  <c:v>39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родилось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068819746375083923"/>
                  <c:y val="0.00801678560674190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1"/>
              <c:layout>
                <c:manualLayout>
                  <c:x val="0.0055055795237421989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2"/>
              <c:layout>
                <c:manualLayout>
                  <c:x val="0.0055055795237421989"/>
                  <c:y val="0.00801678560674190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showLegendKey val="0"/>
            <c:showVal val="1"/>
            <c:showCatName val="0"/>
            <c:showSerName val="0"/>
            <c:showPercent val="0"/>
            <c:showBubbleSize val="0"/>
            <c:extLst/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14</c:v>
                </c:pt>
                <c:pt idx="1">
                  <c:v>8</c:v>
                </c:pt>
                <c:pt idx="2">
                  <c:v>9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/>
        <c:gapDepth/>
        <c:shape val="cylinder"/>
        <c:axId val="61823488"/>
        <c:axId val="73428352"/>
        <c:axId val="0"/>
      </c:bar3DChart>
      <c:catAx>
        <c:axId val="61823488"/>
        <c:scaling>
          <c:orientation/>
        </c:scaling>
        <c:delete val="0"/>
        <c:axPos val="b"/>
        <c:majorTickMark val="out"/>
        <c:minorTickMark val="none"/>
        <c:txPr>
          <a:bodyPr/>
          <a:p>
            <a:pPr>
              <a:defRPr b="1" cap="none" spc="0" smtId="4294967295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defRPr>
            </a:pPr>
            <a:endParaRPr b="1" cap="none" spc="0" smtId="4294967295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c:txPr>
        <c:crossAx val="73428352"/>
        <c:crosses val="autoZero"/>
        <c:auto val="0"/>
        <c:lblAlgn val="ctr"/>
        <c:lblOffset/>
        <c:noMultiLvlLbl val="0"/>
      </c:catAx>
      <c:valAx>
        <c:axId val="73428352"/>
        <c:scaling>
          <c:orientation/>
        </c:scaling>
        <c:delete val="0"/>
        <c:axPos val="l"/>
        <c:majorGridlines/>
        <c:numFmt formatCode="General" sourceLinked="1"/>
        <c:majorTickMark val="out"/>
        <c:minorTickMark val="none"/>
        <c:txPr>
          <a:bodyPr/>
          <a:p>
            <a:pPr>
              <a:defRPr b="1" cap="none" spc="0" smtId="4294967295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defRPr>
            </a:pPr>
            <a:endParaRPr b="1" cap="none" spc="0" smtId="4294967295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c:txPr>
        <c:crossAx val="61823488"/>
        <c:crosses val="autoZero"/>
        <c:crossBetween val="between"/>
      </c:valAx>
    </c:plotArea>
    <c:legend>
      <c:legendPos/>
      <c:overlay val="0"/>
    </c:legend>
    <c:plotVisOnly val="1"/>
    <c:dispBlanksAs val="gap"/>
    <c:showDLblsOverMax val="0"/>
  </c:chart>
  <c:txPr>
    <a:bodyPr/>
    <a:p>
      <a:pPr>
        <a:defRPr sz="1800" smtId="4294967295"/>
      </a:pPr>
      <a:endParaRPr sz="1800" smtId="4294967295"/>
    </a:p>
  </c:txPr>
  <c:externalData r:id="rId1">
    <c:autoUpdate val="0"/>
  </c:externalData>
</c:chartSpace>
</file>

<file path=ppt/charts/chart4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</c:view3D>
    <c:plotArea>
      <c:layout>
        <c:manualLayout>
          <c:layoutTarget val="inner"/>
          <c:xMode val="edge"/>
          <c:yMode val="edge"/>
          <c:x val="0.092719554901123047"/>
          <c:y val="0.032911654561758041"/>
          <c:w val="0.907280445098877"/>
          <c:h val="0.8431732654571533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доходная часть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21327350288629532"/>
                  <c:y val="-0.00861957762390375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1"/>
              <c:layout>
                <c:manualLayout>
                  <c:x val="0.0068360432051122189"/>
                  <c:y val="-0.0123919760808348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2"/>
              <c:layout>
                <c:manualLayout>
                  <c:x val="0.0077701164409518242"/>
                  <c:y val="-0.0185983795672655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showLegendKey val="0"/>
            <c:showVal val="1"/>
            <c:showCatName val="0"/>
            <c:showSerName val="0"/>
            <c:showPercent val="0"/>
            <c:showBubbleSize val="0"/>
            <c:extLst/>
          </c:dLbls>
          <c:cat>
            <c:strRef>
              <c:f>Лист1!$A$2:$A$4</c:f>
              <c:strCache>
                <c:ptCount val="3"/>
                <c:pt idx="0">
                  <c:v>      2020 год</c:v>
                </c:pt>
                <c:pt idx="1">
                  <c:v>      2021 год</c:v>
                </c:pt>
                <c:pt idx="2">
                  <c:v>       2022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13697.3</c:v>
                </c:pt>
                <c:pt idx="1">
                  <c:v>14759.9</c:v>
                </c:pt>
                <c:pt idx="2" formatCode="0.0">
                  <c:v>14794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/>
        <c:gapDepth/>
        <c:shape val="cylinder"/>
        <c:axId val="62368256"/>
        <c:axId val="62579264"/>
        <c:axId val="0"/>
      </c:bar3DChart>
      <c:catAx>
        <c:axId val="62368256"/>
        <c:scaling>
          <c:orientation/>
        </c:scaling>
        <c:delete val="0"/>
        <c:axPos val="b"/>
        <c:numFmt formatCode="General" sourceLinked="1"/>
        <c:majorTickMark val="out"/>
        <c:minorTickMark val="none"/>
        <c:txPr>
          <a:bodyPr/>
          <a:p>
            <a:pPr>
              <a:defRPr b="1" cap="none" spc="0" smtId="4294967295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defRPr>
            </a:pPr>
            <a:endParaRPr b="1" cap="none" spc="0" smtId="4294967295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c:txPr>
        <c:crossAx val="62579264"/>
        <c:crosses val="autoZero"/>
        <c:auto val="0"/>
        <c:lblAlgn val="ctr"/>
        <c:lblOffset/>
        <c:noMultiLvlLbl val="0"/>
      </c:catAx>
      <c:valAx>
        <c:axId val="62579264"/>
        <c:scaling>
          <c:orientation/>
        </c:scaling>
        <c:delete val="0"/>
        <c:axPos val="l"/>
        <c:majorGridlines/>
        <c:numFmt formatCode="General" sourceLinked="1"/>
        <c:majorTickMark val="out"/>
        <c:minorTickMark val="none"/>
        <c:crossAx val="62368256"/>
        <c:crosses val="autoZero"/>
        <c:crossBetween val="between"/>
      </c:valAx>
    </c:plotArea>
    <c:plotVisOnly val="1"/>
    <c:dispBlanksAs val="gap"/>
    <c:showDLblsOverMax val="0"/>
  </c:chart>
  <c:txPr>
    <a:bodyPr/>
    <a:p>
      <a:pPr>
        <a:defRPr sz="1800" smtId="4294967295"/>
      </a:pPr>
      <a:endParaRPr sz="1800" smtId="4294967295"/>
    </a:p>
  </c:txPr>
  <c:externalData r:id="rId1">
    <c:autoUpdate val="0"/>
  </c:externalData>
</c:chartSpace>
</file>

<file path=ppt/charts/chart5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plotArea>
      <c:layout>
        <c:manualLayout>
          <c:layoutTarget val="inner"/>
          <c:xMode val="edge"/>
          <c:yMode val="edge"/>
          <c:x val="0.31599003076553345"/>
          <c:y val="0.067253179848194122"/>
          <c:w val="0.4241788387298584"/>
          <c:h val="0.77063190937042236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 01.01.2022</c:v>
                </c:pt>
              </c:strCache>
            </c:strRef>
          </c:tx>
          <c:invertIfNegative val="0"/>
          <c:dLbls>
            <c:txPr>
              <a:bodyPr/>
              <a:p>
                <a:pPr>
                  <a:defRPr smtId="4294967295">
                    <a:solidFill>
                      <a:schemeClr val="bg1"/>
                    </a:solidFill>
                  </a:defRPr>
                </a:pPr>
                <a:endParaRPr smtId="4294967295">
                  <a:solidFill>
                    <a:schemeClr val="bg1"/>
                  </a:solidFill>
                </a:endParaRPr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extLst/>
          </c:dLbls>
          <c:cat>
            <c:strRef>
              <c:f>Лист1!$A$2:$A$3</c:f>
              <c:strCache>
                <c:ptCount val="2"/>
                <c:pt idx="0">
                  <c:v>земельный налог</c:v>
                </c:pt>
                <c:pt idx="1">
                  <c:v>налог на имущество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272.6</c:v>
                </c:pt>
                <c:pt idx="1">
                  <c:v>265.9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01.01.2023</c:v>
                </c:pt>
              </c:strCache>
            </c:strRef>
          </c:tx>
          <c:invertIfNegative val="0"/>
          <c:dLbls>
            <c:txPr>
              <a:bodyPr/>
              <a:p>
                <a:pPr>
                  <a:defRPr smtId="4294967295">
                    <a:solidFill>
                      <a:srgbClr val="FF0000"/>
                    </a:solidFill>
                  </a:defRPr>
                </a:pPr>
                <a:endParaRPr smtId="4294967295">
                  <a:solidFill>
                    <a:srgbClr val="FF0000"/>
                  </a:solidFill>
                </a:endParaRPr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extLst/>
          </c:dLbls>
          <c:cat>
            <c:strRef>
              <c:f>Лист1!$A$2:$A$3</c:f>
              <c:strCache>
                <c:ptCount val="2"/>
                <c:pt idx="0">
                  <c:v>земельный налог</c:v>
                </c:pt>
                <c:pt idx="1">
                  <c:v>налог на имущество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233.7</c:v>
                </c:pt>
                <c:pt idx="1">
                  <c:v>253.1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/>
        <c:gapDepth/>
        <c:shape val="cylinder"/>
        <c:axId val="112378368"/>
        <c:axId val="107973440"/>
        <c:axId val="0"/>
      </c:bar3DChart>
      <c:catAx>
        <c:axId val="112378368"/>
        <c:scaling>
          <c:orientation/>
        </c:scaling>
        <c:delete val="0"/>
        <c:axPos val="l"/>
        <c:majorTickMark val="out"/>
        <c:minorTickMark val="none"/>
        <c:crossAx val="107973440"/>
        <c:crosses val="autoZero"/>
        <c:auto val="0"/>
        <c:lblAlgn val="ctr"/>
        <c:lblOffset/>
        <c:noMultiLvlLbl val="0"/>
      </c:catAx>
      <c:valAx>
        <c:axId val="107973440"/>
        <c:scaling>
          <c:orientation/>
        </c:scaling>
        <c:delete val="0"/>
        <c:axPos val="b"/>
        <c:majorGridlines/>
        <c:numFmt formatCode="General" sourceLinked="1"/>
        <c:majorTickMark val="out"/>
        <c:minorTickMark val="none"/>
        <c:crossAx val="112378368"/>
        <c:crosses val="autoZero"/>
        <c:crossBetween val="between"/>
      </c:valAx>
    </c:plotArea>
    <c:legend>
      <c:legendPos/>
      <c:overlay val="0"/>
    </c:legend>
    <c:plotVisOnly val="1"/>
    <c:dispBlanksAs val="gap"/>
    <c:showDLblsOverMax val="0"/>
  </c:chart>
  <c:txPr>
    <a:bodyPr/>
    <a:p>
      <a:pPr>
        <a:defRPr sz="1800" smtId="4294967295"/>
      </a:pPr>
      <a:endParaRPr sz="1800" smtId="4294967295"/>
    </a:p>
  </c:txPr>
  <c:externalData r:id="rId1">
    <c:autoUpdate val="0"/>
  </c:externalData>
</c:chartSpace>
</file>

<file path=ppt/charts/chart6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sideWall>
      <c:thickness val="0"/>
      <c:spPr>
        <a:noFill/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0621293634176254"/>
          <c:y val="0.044861391186714172"/>
          <c:w val="0.87426012754440308"/>
          <c:h val="0.8431732654571533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расходная часть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20574113354086876"/>
                  <c:y val="-0.047823783010244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1"/>
              <c:layout>
                <c:manualLayout>
                  <c:x val="0.0216049887239933"/>
                  <c:y val="-0.0348685346543788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2"/>
              <c:layout>
                <c:manualLayout>
                  <c:x val="0.026496294885873795"/>
                  <c:y val="-0.0396354272961616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txPr>
              <a:bodyPr/>
              <a:p>
                <a:pPr>
                  <a:defRPr sz="2000" b="1" smtId="4294967295"/>
                </a:pPr>
                <a:endParaRPr sz="2000" b="1" smtId="4294967295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extLst/>
          </c:dLbls>
          <c:cat>
            <c:strRef>
              <c:f>Лист1!$A$2:$A$4</c:f>
              <c:strCache>
                <c:ptCount val="3"/>
                <c:pt idx="0">
                  <c:v>       2020 год</c:v>
                </c:pt>
                <c:pt idx="1">
                  <c:v>       2021 год</c:v>
                </c:pt>
                <c:pt idx="2">
                  <c:v>        2022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13063.2</c:v>
                </c:pt>
                <c:pt idx="1">
                  <c:v>15467.9</c:v>
                </c:pt>
                <c:pt idx="2" formatCode="0.0">
                  <c:v>15580</c:v>
                </c:pt>
              </c:numCache>
            </c:numRef>
          </c:val>
          <c:shape/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/>
        <c:gapDepth/>
        <c:shape/>
        <c:axId val="72561152"/>
        <c:axId val="134736128"/>
        <c:axId val="0"/>
      </c:bar3DChart>
      <c:catAx>
        <c:axId val="72561152"/>
        <c:scaling>
          <c:orientation/>
        </c:scaling>
        <c:delete val="0"/>
        <c:axPos val="b"/>
        <c:majorTickMark val="out"/>
        <c:minorTickMark val="none"/>
        <c:txPr>
          <a:bodyPr/>
          <a:p>
            <a:pPr>
              <a:defRPr b="1" cap="none" spc="0" smtId="4294967295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defRPr>
            </a:pPr>
            <a:endParaRPr b="1" cap="none" spc="0" smtId="4294967295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c:txPr>
        <c:crossAx val="134736128"/>
        <c:crosses val="autoZero"/>
        <c:auto val="0"/>
        <c:lblAlgn val="ctr"/>
        <c:lblOffset/>
        <c:noMultiLvlLbl val="0"/>
      </c:catAx>
      <c:valAx>
        <c:axId val="134736128"/>
        <c:scaling>
          <c:orientation/>
        </c:scaling>
        <c:delete val="0"/>
        <c:axPos val="l"/>
        <c:majorGridlines/>
        <c:numFmt formatCode="General" sourceLinked="1"/>
        <c:majorTickMark val="out"/>
        <c:minorTickMark val="none"/>
        <c:crossAx val="72561152"/>
        <c:crosses val="autoZero"/>
        <c:crossBetween val="between"/>
      </c:valAx>
      <c:spPr>
        <a:ln w="25400">
          <a:noFill/>
        </a:ln>
      </c:spPr>
    </c:plotArea>
    <c:plotVisOnly val="1"/>
    <c:dispBlanksAs val="gap"/>
    <c:showDLblsOverMax val="0"/>
  </c:chart>
  <c:txPr>
    <a:bodyPr/>
    <a:p>
      <a:pPr>
        <a:defRPr sz="1800" smtId="4294967295"/>
      </a:pPr>
      <a:endParaRPr sz="1800" smtId="4294967295"/>
    </a:p>
  </c:txPr>
  <c:externalData r:id="rId1">
    <c:autoUpdate val="0"/>
  </c:externalData>
</c:chartSpace>
</file>

<file path=ppt/charts/chart7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220426507294178"/>
          <c:y val="0.15308095514774323"/>
          <c:w val="0.56461268663406372"/>
          <c:h val="0.84691905975341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рублей</c:v>
                </c:pt>
              </c:strCache>
            </c:strRef>
          </c:tx>
          <c:explosion val="25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/>
          </c:dLbls>
          <c:cat>
            <c:strRef>
              <c:f>Лист1!$A$2:$A$4</c:f>
              <c:strCache>
                <c:ptCount val="3"/>
                <c:pt idx="0">
                  <c:v>Содержание дорог</c:v>
                </c:pt>
                <c:pt idx="1">
                  <c:v>Ремонт</c:v>
                </c:pt>
                <c:pt idx="2">
                  <c:v>Прочие расходы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 formatCode="General">
                  <c:v>923944.02</c:v>
                </c:pt>
                <c:pt idx="1">
                  <c:v>2399539</c:v>
                </c:pt>
                <c:pt idx="2" formatCode="General">
                  <c:v>253327.76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E3-4DC2-B8F6-B5D9C3F70B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/>
      </c:pieChart>
    </c:plotArea>
    <c:legend>
      <c:legendPos/>
      <c:overlay val="0"/>
    </c:legend>
    <c:plotVisOnly val="1"/>
    <c:dispBlanksAs/>
    <c:showDLblsOverMax val="0"/>
  </c:chart>
  <c:txPr>
    <a:bodyPr/>
    <a:p>
      <a:pPr>
        <a:defRPr sz="1800" smtId="4294967295"/>
      </a:pPr>
      <a:endParaRPr sz="1800" smtId="4294967295"/>
    </a:p>
  </c:txPr>
  <c:externalData r:id="rId1">
    <c:autoUpdate val="0"/>
  </c:externalData>
</c:chartSpace>
</file>

<file path=ppt/charts/chart8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/>
      <c:rAngAx val="0"/>
    </c:view3D>
    <c:plotArea>
      <c:layout>
        <c:manualLayout>
          <c:layoutTarget val="inner"/>
          <c:xMode val="edge"/>
          <c:yMode val="edge"/>
          <c:x val="0.054855987429618835"/>
          <c:y val="0.1905360072851181"/>
          <c:w val="0.5666351318359375"/>
          <c:h val="0.722339749336242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1"/>
            <c:invertIfNegative val="1"/>
            <c:extLst>
              <c:ext xmlns:c16="http://schemas.microsoft.com/office/drawing/2014/chart" uri="{C3380CC4-5D6E-409C-BE32-E72D297353CC}">
                <c16:uniqueId val="{00000001-1184-45BB-9635-04B91FF8548D}"/>
              </c:ext>
            </c:extLst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/>
          </c:dLbls>
          <c:cat>
            <c:strRef>
              <c:f>Лист1!$A$2:$A$3</c:f>
              <c:strCache>
                <c:ptCount val="2"/>
                <c:pt idx="0">
                  <c:v>уличное освещение оплата потребления</c:v>
                </c:pt>
                <c:pt idx="1">
                  <c:v>ремонт и содержание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1266.55147</c:v>
                </c:pt>
                <c:pt idx="1">
                  <c:v>903.11558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84-45BB-9635-04B91FF85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/>
      <c:legendEntry>
        <c:idx val="0"/>
        <c:txPr>
          <a:bodyPr/>
          <a:p>
            <a:pPr>
              <a:defRPr sz="1600" smtId="4294967295"/>
            </a:pPr>
            <a:endParaRPr sz="1600" smtId="4294967295"/>
          </a:p>
        </c:txPr>
      </c:legendEntry>
      <c:legendEntry>
        <c:idx val="1"/>
        <c:txPr>
          <a:bodyPr/>
          <a:p>
            <a:pPr>
              <a:defRPr sz="1600" smtId="4294967295"/>
            </a:pPr>
            <a:endParaRPr sz="1600" smtId="4294967295"/>
          </a:p>
        </c:txPr>
      </c:legendEntry>
      <c:layout>
        <c:manualLayout>
          <c:xMode val="edge"/>
          <c:yMode val="edge"/>
          <c:x val="0.62471795082092285"/>
          <c:y val="0.1674492359161377"/>
          <c:w val="0.37528207898139954"/>
          <c:h val="0.808349609375"/>
        </c:manualLayout>
      </c:layout>
      <c:overlay val="0"/>
      <c:txPr>
        <a:bodyPr/>
        <a:p>
          <a:pPr>
            <a:defRPr sz="1600" smtId="4294967295"/>
          </a:pPr>
          <a:endParaRPr sz="1600" smtId="4294967295"/>
        </a:p>
      </c:txPr>
    </c:legend>
    <c:plotVisOnly val="1"/>
    <c:dispBlanksAs/>
    <c:showDLblsOverMax val="0"/>
  </c:chart>
  <c:txPr>
    <a:bodyPr/>
    <a:p>
      <a:pPr>
        <a:defRPr sz="1800" smtId="4294967295"/>
      </a:pPr>
      <a:endParaRPr sz="1800" smtId="4294967295"/>
    </a:p>
  </c:txPr>
  <c:externalData r:id="rId1">
    <c:autoUpdate val="0"/>
  </c:externalData>
</c:chartSpace>
</file>

<file path=ppt/charts/chart9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plotArea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ТОС, осуществляющих деятельность на территории сельского поселения (шт.);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0.0232145003974437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1"/>
              <c:layout>
                <c:manualLayout>
                  <c:x val="0.0025952782016247511"/>
                  <c:y val="-0.029018124565482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2"/>
              <c:layout>
                <c:manualLayout>
                  <c:x val="-0.0012976391008123755"/>
                  <c:y val="-0.0406253747642040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txPr>
              <a:bodyPr/>
              <a:p>
                <a:pPr>
                  <a:defRPr b="1" smtId="4294967295"/>
                </a:pPr>
                <a:endParaRPr b="1" smtId="4294967295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extLst/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</c:v>
                </c:pt>
                <c:pt idx="1">
                  <c:v>7</c:v>
                </c:pt>
                <c:pt idx="2">
                  <c:v>8</c:v>
                </c:pt>
              </c:numCache>
            </c:numRef>
          </c:val>
          <c:shape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участие населения в деятельности ТОС от общего количества населения старше 16 лет (%);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037036777939647436"/>
                  <c:y val="-0.0238804295659065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1"/>
              <c:layout>
                <c:manualLayout>
                  <c:x val="0"/>
                  <c:y val="-0.0238804295659065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2"/>
              <c:layout>
                <c:manualLayout>
                  <c:x val="-0.0024691184516996145"/>
                  <c:y val="-0.026533810421824455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smtClean="0"/>
                      <a:t>39,8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txPr>
              <a:bodyPr/>
              <a:p>
                <a:pPr>
                  <a:defRPr b="1" smtId="4294967295"/>
                </a:pPr>
                <a:endParaRPr b="1" smtId="4294967295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extLst/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40.14</c:v>
                </c:pt>
                <c:pt idx="1">
                  <c:v>39.7</c:v>
                </c:pt>
                <c:pt idx="2">
                  <c:v>39.8</c:v>
                </c:pt>
              </c:numCache>
            </c:numRef>
          </c:val>
          <c:shape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количество жителей, вовлеченных в деятельность ТОС ( чел.).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16869328916072845"/>
                  <c:y val="-0.017490169033408165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smtClean="0"/>
                      <a:t>1096</a:t>
                    </a:r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1"/>
              <c:layout>
                <c:manualLayout>
                  <c:x val="0.011678751558065414"/>
                  <c:y val="-0.0261163115501403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2"/>
              <c:layout>
                <c:manualLayout>
                  <c:x val="0.011931091547012329"/>
                  <c:y val="-0.0082879504188895226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smtClean="0"/>
                      <a:t>1062</a:t>
                    </a:r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txPr>
              <a:bodyPr/>
              <a:p>
                <a:pPr>
                  <a:defRPr b="1" i="0" smtId="4294967295"/>
                </a:pPr>
                <a:endParaRPr b="1" i="0" smtId="4294967295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extLst/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1096</c:v>
                </c:pt>
                <c:pt idx="1">
                  <c:v>1029</c:v>
                </c:pt>
                <c:pt idx="2">
                  <c:v>1062</c:v>
                </c:pt>
              </c:numCache>
            </c:numRef>
          </c:val>
          <c:shape/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/>
        <c:gapDepth/>
        <c:shape/>
        <c:axId val="179389952"/>
        <c:axId val="149542528"/>
        <c:axId val="0"/>
      </c:bar3DChart>
      <c:catAx>
        <c:axId val="179389952"/>
        <c:scaling>
          <c:orientation/>
        </c:scaling>
        <c:delete val="0"/>
        <c:axPos val="b"/>
        <c:majorTickMark val="out"/>
        <c:minorTickMark val="none"/>
        <c:txPr>
          <a:bodyPr/>
          <a:p>
            <a:pPr>
              <a:defRPr b="1" smtId="4294967295"/>
            </a:pPr>
            <a:endParaRPr b="1" smtId="4294967295"/>
          </a:p>
        </c:txPr>
        <c:crossAx val="149542528"/>
        <c:crosses val="autoZero"/>
        <c:auto val="0"/>
        <c:lblAlgn val="ctr"/>
        <c:lblOffset/>
        <c:noMultiLvlLbl val="0"/>
      </c:catAx>
      <c:valAx>
        <c:axId val="149542528"/>
        <c:scaling>
          <c:logBase val="10"/>
          <c:orientation/>
        </c:scaling>
        <c:delete val="0"/>
        <c:axPos val="l"/>
        <c:numFmt formatCode="General" sourceLinked="1"/>
        <c:majorTickMark val="out"/>
        <c:minorTickMark val="none"/>
        <c:crossAx val="179389952"/>
        <c:crosses val="autoZero"/>
        <c:crossBetween val="between"/>
      </c:valAx>
    </c:plotArea>
    <c:legend>
      <c:legendPos/>
      <c:layout>
        <c:manualLayout>
          <c:xMode val="edge"/>
          <c:yMode val="edge"/>
          <c:x val="0.66504806280136108"/>
          <c:y val="0"/>
          <c:w val="0.32716608047485352"/>
          <c:h val="1"/>
        </c:manualLayout>
      </c:layout>
      <c:overlay val="0"/>
      <c:txPr>
        <a:bodyPr/>
        <a:p>
          <a:pPr>
            <a:defRPr smtId="4294967295">
              <a:latin typeface="Calibri" pitchFamily="34" charset="0"/>
              <a:cs typeface="Calibri" pitchFamily="34" charset="0"/>
            </a:defRPr>
          </a:pPr>
          <a:endParaRPr smtId="4294967295">
            <a:latin typeface="Calibri" pitchFamily="34" charset="0"/>
            <a:cs typeface="Calibri" pitchFamily="34" charset="0"/>
          </a:endParaRPr>
        </a:p>
      </c:txPr>
    </c:legend>
    <c:plotVisOnly val="1"/>
    <c:dispBlanksAs val="gap"/>
    <c:showDLblsOverMax val="0"/>
  </c:chart>
  <c:txPr>
    <a:bodyPr/>
    <a:p>
      <a:pPr>
        <a:defRPr sz="1800" smtId="4294967295"/>
      </a:pPr>
      <a:endParaRPr sz="1800" smtId="4294967295"/>
    </a:p>
  </c:txPr>
  <c:externalData r:id="rId1">
    <c:autoUpdate val="0"/>
  </c:externalData>
</c:chartSpace>
</file>

<file path=ppt/diagrams/_rels/data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2.jpeg" /><Relationship Id="rId2" Type="http://schemas.openxmlformats.org/officeDocument/2006/relationships/image" Target="../media/image33.jpeg" /></Relationships>
</file>

<file path=ppt/diagrams/colors1.xml><?xml version="1.0" encoding="utf-8"?>
<dgm:colorsDef xmlns:a="http://schemas.openxmlformats.org/drawingml/2006/main" xmlns:dgm="http://schemas.openxmlformats.org/drawingml/2006/diagram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a="http://schemas.openxmlformats.org/drawingml/2006/main" xmlns:dgm="http://schemas.openxmlformats.org/drawingml/2006/diagram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a="http://schemas.openxmlformats.org/drawingml/2006/main" xmlns:r="http://schemas.openxmlformats.org/officeDocument/2006/relationships" xmlns:dgm="http://schemas.openxmlformats.org/drawingml/2006/diagram">
  <dgm:ptLst>
    <dgm:pt modelId="{44E822CE-82F8-4B32-A346-CFB7BB91BB0D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B48FAE-56BA-4EB1-9AB3-1B28B006AACD}" type="parTrans" cxnId="{77028CEA-90C0-4E8E-8E5D-3CF46AB9B040}">
      <dgm:prSet/>
      <dgm:spPr/>
      <dgm:t>
        <a:bodyPr/>
        <a:lstStyle/>
        <a:p>
          <a:endParaRPr lang="ru-RU"/>
        </a:p>
      </dgm:t>
    </dgm:pt>
    <dgm:pt modelId="{7782EB26-1B5E-4BC6-B217-4CF535B5A73E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b="1" smtClean="0"/>
            <a:t>513</a:t>
          </a:r>
          <a:r>
            <a:rPr lang="ru-RU" smtClean="0"/>
            <a:t> граждан состоит на воинском учёте</a:t>
          </a:r>
          <a:endParaRPr lang="ru-RU"/>
        </a:p>
      </dgm:t>
    </dgm:pt>
    <dgm:pt modelId="{568A530F-5E09-4FD3-B982-629D7A91B31B}" type="parTrans" cxnId="{AC9DCF55-8D07-453C-A7AC-FACD8F42C0DD}">
      <dgm:prSet/>
      <dgm:spPr/>
      <dgm:t>
        <a:bodyPr/>
        <a:lstStyle/>
        <a:p>
          <a:endParaRPr lang="ru-RU"/>
        </a:p>
      </dgm:t>
    </dgm:pt>
    <dgm:pt modelId="{456E2041-71B9-42B8-845F-5CF73DC6F854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>
            <a:lnSpc>
              <a:spcPct val="100000"/>
            </a:lnSpc>
            <a:spcAft>
              <a:spcPct val="0"/>
            </a:spcAft>
          </a:pPr>
          <a:r>
            <a:rPr lang="ru-RU" sz="1800" b="1" smtClean="0"/>
            <a:t>30</a:t>
          </a:r>
        </a:p>
        <a:p>
          <a:pPr algn="ctr">
            <a:lnSpc>
              <a:spcPct val="100000"/>
            </a:lnSpc>
            <a:spcAft>
              <a:spcPct val="0"/>
            </a:spcAft>
          </a:pPr>
          <a:r>
            <a:rPr lang="ru-RU" sz="1200" smtClean="0"/>
            <a:t>подлежащих призыву </a:t>
          </a:r>
          <a:endParaRPr lang="ru-RU" sz="1200"/>
        </a:p>
      </dgm:t>
    </dgm:pt>
    <dgm:pt modelId="{977861E7-04D5-4BFA-BA3C-B08E9E03D518}" type="sibTrans" cxnId="{AC9DCF55-8D07-453C-A7AC-FACD8F42C0DD}">
      <dgm:prSet/>
      <dgm:spPr/>
      <dgm:t>
        <a:bodyPr/>
        <a:lstStyle/>
        <a:p>
          <a:endParaRPr lang="ru-RU"/>
        </a:p>
      </dgm:t>
    </dgm:pt>
    <dgm:pt modelId="{76B8693C-BCC4-46D5-A8AC-4F1C8639F5A7}" type="parTrans" cxnId="{9F895A9F-3F5B-42A7-A25C-BFD61A7217AC}">
      <dgm:prSet/>
      <dgm:spPr/>
      <dgm:t>
        <a:bodyPr/>
        <a:lstStyle/>
        <a:p>
          <a:endParaRPr lang="ru-RU"/>
        </a:p>
      </dgm:t>
    </dgm:pt>
    <dgm:pt modelId="{41A128CE-7097-4DF4-B767-619063A17610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800" b="1" smtClean="0"/>
            <a:t>8</a:t>
          </a:r>
          <a:r>
            <a:rPr lang="ru-RU" sz="1200" smtClean="0"/>
            <a:t> </a:t>
          </a:r>
          <a:endParaRPr lang="ru-RU" sz="1200" smtClean="0"/>
        </a:p>
        <a:p>
          <a:r>
            <a:rPr lang="ru-RU" sz="1200" smtClean="0"/>
            <a:t>офицеров запаса </a:t>
          </a:r>
          <a:endParaRPr lang="ru-RU" sz="1200"/>
        </a:p>
      </dgm:t>
    </dgm:pt>
    <dgm:pt modelId="{202AD01E-0D9A-4CC4-BB9E-75E67C46251C}" type="sibTrans" cxnId="{9F895A9F-3F5B-42A7-A25C-BFD61A7217AC}">
      <dgm:prSet/>
      <dgm:spPr/>
      <dgm:t>
        <a:bodyPr/>
        <a:lstStyle/>
        <a:p>
          <a:endParaRPr lang="ru-RU"/>
        </a:p>
      </dgm:t>
    </dgm:pt>
    <dgm:pt modelId="{39C01B77-CEEF-4127-BF8F-E81E849A044E}" type="parTrans" cxnId="{A377B47C-83F7-43E1-AA32-D217E0881816}">
      <dgm:prSet/>
      <dgm:spPr/>
      <dgm:t>
        <a:bodyPr/>
        <a:lstStyle/>
        <a:p>
          <a:endParaRPr lang="ru-RU"/>
        </a:p>
      </dgm:t>
    </dgm:pt>
    <dgm:pt modelId="{B0FDD2D7-4680-4E5D-8C60-AC9099BE3C0A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800" b="1" smtClean="0"/>
            <a:t>466</a:t>
          </a:r>
          <a:r>
            <a:rPr lang="ru-RU" sz="1100" b="1" smtClean="0"/>
            <a:t> </a:t>
          </a:r>
          <a:r>
            <a:rPr lang="ru-RU" sz="1200" smtClean="0"/>
            <a:t>пребывающих в запасе</a:t>
          </a:r>
          <a:endParaRPr lang="ru-RU" sz="1200"/>
        </a:p>
      </dgm:t>
    </dgm:pt>
    <dgm:pt modelId="{33CF345B-2C66-49CE-8AE8-D445A7B236B1}" type="sibTrans" cxnId="{A377B47C-83F7-43E1-AA32-D217E0881816}">
      <dgm:prSet/>
      <dgm:spPr/>
      <dgm:t>
        <a:bodyPr/>
        <a:lstStyle/>
        <a:p>
          <a:endParaRPr lang="ru-RU"/>
        </a:p>
      </dgm:t>
    </dgm:pt>
    <dgm:pt modelId="{96FE6A49-7692-4FD6-A32A-0EAEE9560FDB}" type="parTrans" cxnId="{AF1386AE-B8F5-47C2-8243-A454EE776D9D}">
      <dgm:prSet/>
      <dgm:spPr/>
      <dgm:t>
        <a:bodyPr/>
        <a:lstStyle/>
        <a:p>
          <a:endParaRPr lang="ru-RU"/>
        </a:p>
      </dgm:t>
    </dgm:pt>
    <dgm:pt modelId="{215280FF-E8D3-43CB-BC25-B5C542BBFE6F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800" b="1" smtClean="0"/>
            <a:t>9</a:t>
          </a:r>
          <a:r>
            <a:rPr lang="ru-RU" sz="1200" smtClean="0"/>
            <a:t> юноши призывного возраста  </a:t>
          </a:r>
          <a:endParaRPr lang="ru-RU" sz="1200"/>
        </a:p>
      </dgm:t>
    </dgm:pt>
    <dgm:pt modelId="{E9B5304F-F507-41CE-897D-D24517A5A9C1}" type="sibTrans" cxnId="{AF1386AE-B8F5-47C2-8243-A454EE776D9D}">
      <dgm:prSet/>
      <dgm:spPr/>
      <dgm:t>
        <a:bodyPr/>
        <a:lstStyle/>
        <a:p>
          <a:endParaRPr lang="ru-RU"/>
        </a:p>
      </dgm:t>
    </dgm:pt>
    <dgm:pt modelId="{C4D0185F-8190-4540-86E8-C5E3E833C749}" type="sibTrans" cxnId="{77028CEA-90C0-4E8E-8E5D-3CF46AB9B040}">
      <dgm:prSet/>
      <dgm:spPr/>
      <dgm:t>
        <a:bodyPr/>
        <a:lstStyle/>
        <a:p>
          <a:endParaRPr lang="ru-RU"/>
        </a:p>
      </dgm:t>
    </dgm:pt>
    <dgm:pt modelId="{63DBC4CE-BC3B-468C-9330-E9718003D2BF}" type="parTrans" cxnId="{80DF2FE3-76F7-4D78-A625-64FA25A063AE}">
      <dgm:prSet/>
      <dgm:spPr/>
      <dgm:t>
        <a:bodyPr/>
        <a:lstStyle/>
        <a:p>
          <a:endParaRPr lang="ru-RU"/>
        </a:p>
      </dgm:t>
    </dgm:pt>
    <dgm:pt modelId="{C02D62C2-356F-4AA7-A5F2-9139B738955D}">
      <dgm:prSet phldrT="[Текст]" custScaleX="165877"/>
      <dgm:spPr>
        <a:solidFill>
          <a:schemeClr val="accent6">
            <a:lumMod val="75000"/>
          </a:schemeClr>
        </a:solidFill>
      </dgm:spPr>
      <dgm:t>
        <a:bodyPr/>
        <a:lstStyle/>
        <a:p/>
      </dgm:t>
    </dgm:pt>
    <dgm:pt modelId="{E22B90DC-7B7C-4AFB-9E77-D8F8ADAA5025}" type="sibTrans" cxnId="{80DF2FE3-76F7-4D78-A625-64FA25A063AE}">
      <dgm:prSet/>
      <dgm:spPr/>
      <dgm:t>
        <a:bodyPr/>
        <a:lstStyle/>
        <a:p>
          <a:endParaRPr lang="ru-RU"/>
        </a:p>
      </dgm:t>
    </dgm:pt>
    <dgm:pt modelId="{1908C6F9-D790-4545-AEB5-25CAFCC01B5C}" type="pres">
      <dgm:prSet presAssocID="{44E822CE-82F8-4B32-A346-CFB7BB91BB0D}" presName="Name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D27F58A-E127-42E8-AED3-C52EAE0682CF}" type="pres">
      <dgm:prSet presAssocID="{7782EB26-1B5E-4BC6-B217-4CF535B5A73E}" presName="singleCycle"/>
      <dgm:spPr/>
      <dgm:t>
        <a:bodyPr/>
        <a:lstStyle/>
        <a:p/>
      </dgm:t>
    </dgm:pt>
    <dgm:pt modelId="{C1BB3D81-38BB-462C-85FE-DD3019AF844A}" type="pres">
      <dgm:prSet presAssocID="{7782EB26-1B5E-4BC6-B217-4CF535B5A73E}" presName="singleCenter" presStyleLbl="node1" presStyleCnt="5" custScaleX="231262" custLinFactNeighborX="-578" custLinFactNeighborY="-13695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43F6494A-B41F-4E3A-A0F8-3F522E9A32DA}" type="pres">
      <dgm:prSet presAssocID="{568A530F-5E09-4FD3-B982-629D7A91B31B}" presName="Name56" presStyleLbl="parChTrans1D2" presStyleCnt="4"/>
      <dgm:spPr/>
      <dgm:t>
        <a:bodyPr/>
        <a:lstStyle/>
        <a:p>
          <a:endParaRPr lang="ru-RU"/>
        </a:p>
      </dgm:t>
    </dgm:pt>
    <dgm:pt modelId="{C99377B6-FA2A-40F0-A124-B951879C77FB}" type="pres">
      <dgm:prSet presAssocID="{456E2041-71B9-42B8-845F-5CF73DC6F854}" presName="text0" presStyleLbl="node1" presStyleIdx="1" presStyleCnt="5" custScaleX="165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E13056-BB8F-410F-BE16-44CCDD32B81D}" type="pres">
      <dgm:prSet presAssocID="{76B8693C-BCC4-46D5-A8AC-4F1C8639F5A7}" presName="Name56" presStyleLbl="parChTrans1D2" presStyleIdx="1" presStyleCnt="4"/>
      <dgm:spPr/>
      <dgm:t>
        <a:bodyPr/>
        <a:lstStyle/>
        <a:p>
          <a:endParaRPr lang="ru-RU"/>
        </a:p>
      </dgm:t>
    </dgm:pt>
    <dgm:pt modelId="{CDDECA92-F94D-497C-AE8A-F670631F93E0}" type="pres">
      <dgm:prSet presAssocID="{41A128CE-7097-4DF4-B767-619063A17610}" presName="text0" presStyleLbl="node1" presStyleIdx="2" presStyleCnt="5" custScaleX="183144" custScaleY="100000" custRadScaleRad="136610" custRadScaleInc="733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941EA9-BC2B-4AD7-B528-C8D5F3DFB1CF}" type="pres">
      <dgm:prSet presAssocID="{39C01B77-CEEF-4127-BF8F-E81E849A044E}" presName="Name56" presStyleLbl="parChTrans1D2" presStyleIdx="2" presStyleCnt="4"/>
      <dgm:spPr/>
      <dgm:t>
        <a:bodyPr/>
        <a:lstStyle/>
        <a:p>
          <a:endParaRPr lang="ru-RU"/>
        </a:p>
      </dgm:t>
    </dgm:pt>
    <dgm:pt modelId="{DC8ED59E-AD2C-478F-9EE0-463470F35F65}" type="pres">
      <dgm:prSet presAssocID="{B0FDD2D7-4680-4E5D-8C60-AC9099BE3C0A}" presName="text0" presStyleLbl="node1" presStyleIdx="3" presStyleCnt="5" custScaleX="175184" custRadScaleRad="74455" custRadScaleInc="-54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E51F73-3478-4119-943F-F15EF97F180A}" type="pres">
      <dgm:prSet presAssocID="{96FE6A49-7692-4FD6-A32A-0EAEE9560FDB}" presName="Name56" presStyleLbl="parChTrans1D2" presStyleIdx="3" presStyleCnt="4"/>
      <dgm:spPr/>
      <dgm:t>
        <a:bodyPr/>
        <a:lstStyle/>
        <a:p/>
      </dgm:t>
    </dgm:pt>
    <dgm:pt modelId="{4EE2B6A0-5115-43A3-8D33-1C0D657C767D}" type="pres">
      <dgm:prSet presAssocID="{215280FF-E8D3-43CB-BC25-B5C542BBFE6F}" presName="text0" presStyleLbl="node1" presStyleIdx="4" presStyleCnt="5" custScaleX="133354" custRadScaleRad="114304" custRadScaleInc="-902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028CEA-90C0-4E8E-8E5D-3CF46AB9B040}" srcId="{44E822CE-82F8-4B32-A346-CFB7BB91BB0D}" destId="{7782EB26-1B5E-4BC6-B217-4CF535B5A73E}" srcOrd="0" destOrd="0" parTransId="{D8B48FAE-56BA-4EB1-9AB3-1B28B006AACD}" sibTransId="{C4D0185F-8190-4540-86E8-C5E3E833C749}"/>
    <dgm:cxn modelId="{AC9DCF55-8D07-453C-A7AC-FACD8F42C0DD}" srcId="{7782EB26-1B5E-4BC6-B217-4CF535B5A73E}" destId="{456E2041-71B9-42B8-845F-5CF73DC6F854}" srcOrd="0" destOrd="0" parTransId="{568A530F-5E09-4FD3-B982-629D7A91B31B}" sibTransId="{977861E7-04D5-4BFA-BA3C-B08E9E03D518}"/>
    <dgm:cxn modelId="{9F895A9F-3F5B-42A7-A25C-BFD61A7217AC}" srcId="{7782EB26-1B5E-4BC6-B217-4CF535B5A73E}" destId="{41A128CE-7097-4DF4-B767-619063A17610}" srcOrd="1" destOrd="0" parTransId="{76B8693C-BCC4-46D5-A8AC-4F1C8639F5A7}" sibTransId="{202AD01E-0D9A-4CC4-BB9E-75E67C46251C}"/>
    <dgm:cxn modelId="{A377B47C-83F7-43E1-AA32-D217E0881816}" srcId="{7782EB26-1B5E-4BC6-B217-4CF535B5A73E}" destId="{B0FDD2D7-4680-4E5D-8C60-AC9099BE3C0A}" srcOrd="2" destOrd="0" parTransId="{39C01B77-CEEF-4127-BF8F-E81E849A044E}" sibTransId="{33CF345B-2C66-49CE-8AE8-D445A7B236B1}"/>
    <dgm:cxn modelId="{AF1386AE-B8F5-47C2-8243-A454EE776D9D}" srcId="{7782EB26-1B5E-4BC6-B217-4CF535B5A73E}" destId="{215280FF-E8D3-43CB-BC25-B5C542BBFE6F}" srcOrd="3" destOrd="0" parTransId="{96FE6A49-7692-4FD6-A32A-0EAEE9560FDB}" sibTransId="{E9B5304F-F507-41CE-897D-D24517A5A9C1}"/>
    <dgm:cxn modelId="{80DF2FE3-76F7-4D78-A625-64FA25A063AE}" srcId="{44E822CE-82F8-4B32-A346-CFB7BB91BB0D}" destId="{C02D62C2-356F-4AA7-A5F2-9139B738955D}" srcOrd="1" destOrd="0" parTransId="{63DBC4CE-BC3B-468C-9330-E9718003D2BF}" sibTransId="{E22B90DC-7B7C-4AFB-9E77-D8F8ADAA5025}"/>
    <dgm:cxn modelId="{ABCAF0F6-01F4-43DE-8740-9A254C3DCC0D}" type="presOf" srcId="{44E822CE-82F8-4B32-A346-CFB7BB91BB0D}" destId="{1908C6F9-D790-4545-AEB5-25CAFCC01B5C}" srcOrd="0" destOrd="0" presId="urn:microsoft.com/office/officeart/2008/layout/RadialCluster"/>
    <dgm:cxn modelId="{81A4DD87-F341-4AB5-A921-880813FD0F65}" type="presParOf" srcId="{1908C6F9-D790-4545-AEB5-25CAFCC01B5C}" destId="{2D27F58A-E127-42E8-AED3-C52EAE0682CF}" srcOrd="0" destOrd="0" presId="urn:microsoft.com/office/officeart/2008/layout/RadialCluster"/>
    <dgm:cxn modelId="{3F544BAF-9BAB-458B-8C0B-2802431FB2A7}" type="presParOf" srcId="{2D27F58A-E127-42E8-AED3-C52EAE0682CF}" destId="{C1BB3D81-38BB-462C-85FE-DD3019AF844A}" srcOrd="0" destOrd="0" presId="urn:microsoft.com/office/officeart/2008/layout/RadialCluster"/>
    <dgm:cxn modelId="{DCFD3841-3FA0-4FC9-B212-DD33B07BBFD0}" type="presOf" srcId="{7782EB26-1B5E-4BC6-B217-4CF535B5A73E}" destId="{C1BB3D81-38BB-462C-85FE-DD3019AF844A}" srcOrd="0" destOrd="0" presId="urn:microsoft.com/office/officeart/2008/layout/RadialCluster"/>
    <dgm:cxn modelId="{77CACEC7-B0C7-45BE-851A-B16378FEB3A3}" type="presParOf" srcId="{2D27F58A-E127-42E8-AED3-C52EAE0682CF}" destId="{43F6494A-B41F-4E3A-A0F8-3F522E9A32DA}" srcOrd="1" destOrd="0" presId="urn:microsoft.com/office/officeart/2008/layout/RadialCluster"/>
    <dgm:cxn modelId="{F8079627-B3A9-4347-B207-19F708367854}" type="presOf" srcId="{568A530F-5E09-4FD3-B982-629D7A91B31B}" destId="{43F6494A-B41F-4E3A-A0F8-3F522E9A32DA}" srcOrd="0" destOrd="0" presId="urn:microsoft.com/office/officeart/2008/layout/RadialCluster"/>
    <dgm:cxn modelId="{CACCD61A-C9E2-41F6-9324-B504DA10CEBC}" type="presParOf" srcId="{2D27F58A-E127-42E8-AED3-C52EAE0682CF}" destId="{C99377B6-FA2A-40F0-A124-B951879C77FB}" srcOrd="2" destOrd="0" presId="urn:microsoft.com/office/officeart/2008/layout/RadialCluster"/>
    <dgm:cxn modelId="{F2497900-4D25-42D4-B3A5-EA203DCE1F6D}" type="presOf" srcId="{456E2041-71B9-42B8-845F-5CF73DC6F854}" destId="{C99377B6-FA2A-40F0-A124-B951879C77FB}" srcOrd="0" destOrd="0" presId="urn:microsoft.com/office/officeart/2008/layout/RadialCluster"/>
    <dgm:cxn modelId="{65B3B479-D705-4EDA-9527-CF4CCB428148}" type="presParOf" srcId="{2D27F58A-E127-42E8-AED3-C52EAE0682CF}" destId="{55E13056-BB8F-410F-BE16-44CCDD32B81D}" srcOrd="3" destOrd="0" presId="urn:microsoft.com/office/officeart/2008/layout/RadialCluster"/>
    <dgm:cxn modelId="{D4B36B2A-6D70-4E44-85FE-94529EE6C225}" type="presOf" srcId="{76B8693C-BCC4-46D5-A8AC-4F1C8639F5A7}" destId="{55E13056-BB8F-410F-BE16-44CCDD32B81D}" srcOrd="0" destOrd="0" presId="urn:microsoft.com/office/officeart/2008/layout/RadialCluster"/>
    <dgm:cxn modelId="{7A9AF022-F852-4891-A063-AE2947BB040E}" type="presParOf" srcId="{2D27F58A-E127-42E8-AED3-C52EAE0682CF}" destId="{CDDECA92-F94D-497C-AE8A-F670631F93E0}" srcOrd="4" destOrd="0" presId="urn:microsoft.com/office/officeart/2008/layout/RadialCluster"/>
    <dgm:cxn modelId="{696428CA-B296-4E6A-AD5F-CD5B328A2C2F}" type="presOf" srcId="{41A128CE-7097-4DF4-B767-619063A17610}" destId="{CDDECA92-F94D-497C-AE8A-F670631F93E0}" srcOrd="0" destOrd="0" presId="urn:microsoft.com/office/officeart/2008/layout/RadialCluster"/>
    <dgm:cxn modelId="{B7537DCB-BDC1-44D2-B05C-0654649460BE}" type="presParOf" srcId="{2D27F58A-E127-42E8-AED3-C52EAE0682CF}" destId="{78941EA9-BC2B-4AD7-B528-C8D5F3DFB1CF}" srcOrd="5" destOrd="0" presId="urn:microsoft.com/office/officeart/2008/layout/RadialCluster"/>
    <dgm:cxn modelId="{26C3CC60-38C5-461F-BDF7-6F22681B0CBD}" type="presOf" srcId="{39C01B77-CEEF-4127-BF8F-E81E849A044E}" destId="{78941EA9-BC2B-4AD7-B528-C8D5F3DFB1CF}" srcOrd="0" destOrd="0" presId="urn:microsoft.com/office/officeart/2008/layout/RadialCluster"/>
    <dgm:cxn modelId="{9A27CBB8-ACE1-4743-BCF5-A7042FC6D0A5}" type="presParOf" srcId="{2D27F58A-E127-42E8-AED3-C52EAE0682CF}" destId="{DC8ED59E-AD2C-478F-9EE0-463470F35F65}" srcOrd="6" destOrd="0" presId="urn:microsoft.com/office/officeart/2008/layout/RadialCluster"/>
    <dgm:cxn modelId="{891F4CD6-52B3-44A9-889D-C655DEBCAFD4}" type="presOf" srcId="{B0FDD2D7-4680-4E5D-8C60-AC9099BE3C0A}" destId="{DC8ED59E-AD2C-478F-9EE0-463470F35F65}" srcOrd="0" destOrd="0" presId="urn:microsoft.com/office/officeart/2008/layout/RadialCluster"/>
    <dgm:cxn modelId="{99672FE9-68FD-4589-922D-0C65A629C83A}" type="presParOf" srcId="{2D27F58A-E127-42E8-AED3-C52EAE0682CF}" destId="{30E51F73-3478-4119-943F-F15EF97F180A}" srcOrd="7" destOrd="0" presId="urn:microsoft.com/office/officeart/2008/layout/RadialCluster"/>
    <dgm:cxn modelId="{6D32002A-1A2C-4D1B-92BE-95206429BC66}" type="presOf" srcId="{96FE6A49-7692-4FD6-A32A-0EAEE9560FDB}" destId="{30E51F73-3478-4119-943F-F15EF97F180A}" srcOrd="0" destOrd="0" presId="urn:microsoft.com/office/officeart/2008/layout/RadialCluster"/>
    <dgm:cxn modelId="{26883F01-7F85-44CB-907C-9FFD887AFC4B}" type="presParOf" srcId="{2D27F58A-E127-42E8-AED3-C52EAE0682CF}" destId="{4EE2B6A0-5115-43A3-8D33-1C0D657C767D}" srcOrd="8" destOrd="0" presId="urn:microsoft.com/office/officeart/2008/layout/RadialCluster"/>
    <dgm:cxn modelId="{9D75E0F1-4EC5-478D-ABE8-70E29D40F378}" type="presOf" srcId="{215280FF-E8D3-43CB-BC25-B5C542BBFE6F}" destId="{4EE2B6A0-5115-43A3-8D33-1C0D657C767D}" srcOrd="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3" minVer="http://schemas.openxmlformats.org/drawingml/2006/main"/>
    </a:ext>
  </dgm:extLst>
</dgm:dataModel>
</file>

<file path=ppt/diagrams/data2.xml><?xml version="1.0" encoding="utf-8"?>
<dgm:dataModel xmlns:a="http://schemas.openxmlformats.org/drawingml/2006/main" xmlns:r="http://schemas.openxmlformats.org/officeDocument/2006/relationships" xmlns:dgm="http://schemas.openxmlformats.org/drawingml/2006/diagram">
  <dgm:ptLst>
    <dgm:pt modelId="{D0971335-065A-4426-BDF1-C6506691066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B19700-8687-4EE4-9884-527E887AF52B}" type="parTrans" cxnId="{EADE22DE-F441-4516-9DB7-B39773685755}">
      <dgm:prSet/>
      <dgm:spPr/>
      <dgm:t>
        <a:bodyPr/>
        <a:lstStyle/>
        <a:p>
          <a:endParaRPr lang="ru-RU"/>
        </a:p>
      </dgm:t>
    </dgm:pt>
    <dgm:pt modelId="{0238083D-2B88-4237-A4CB-8B5AC1BA8815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smtClean="0"/>
            <a:t>Обеспечение первичных мер пожарной безопасности 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defRPr/>
          </a:pPr>
          <a:r>
            <a:rPr lang="ru-RU" sz="1600" smtClean="0"/>
            <a:t> проведена опашка населённых пунктов протяженностью 26 километров;   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defRPr/>
          </a:pPr>
          <a:r>
            <a:rPr lang="ru-RU" sz="1600" smtClean="0"/>
            <a:t> проведена расчистка, углубление, ограждение пожарных открытых водоемов 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defRPr/>
          </a:pPr>
          <a:r>
            <a:rPr lang="ru-RU" sz="1600" smtClean="0"/>
            <a:t> в д. Новая Деревня, ул. Рабочая, ул. Парковая, ул. Центральная; 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defRPr/>
          </a:pPr>
          <a:r>
            <a:rPr lang="ru-RU" sz="1600" smtClean="0"/>
            <a:t>приобретены запчасти для помпы и пожарные знаки; 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defRPr/>
          </a:pPr>
          <a:r>
            <a:rPr lang="ru-RU" sz="1600" smtClean="0"/>
            <a:t>приобретены ранцы для локального тушения открытого огня  10 шт; распространены профилактические памятки.</a:t>
          </a:r>
        </a:p>
        <a:p>
          <a:pPr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/>
        </a:p>
      </dgm:t>
    </dgm:pt>
    <dgm:pt modelId="{753BC59C-F26A-4AC3-B100-27AD51A17E69}" type="sibTrans" cxnId="{EADE22DE-F441-4516-9DB7-B39773685755}">
      <dgm:prSet/>
      <dgm:spPr/>
      <dgm:t>
        <a:bodyPr/>
        <a:lstStyle/>
        <a:p>
          <a:endParaRPr lang="ru-RU"/>
        </a:p>
      </dgm:t>
    </dgm:pt>
    <dgm:pt modelId="{B139B88B-A28A-430D-BF97-56260D0BE229}" type="parTrans" cxnId="{065762A3-64F5-4DC8-9926-82997882284C}">
      <dgm:prSet/>
      <dgm:spPr/>
      <dgm:t>
        <a:bodyPr/>
        <a:lstStyle/>
        <a:p>
          <a:endParaRPr lang="ru-RU"/>
        </a:p>
      </dgm:t>
    </dgm:pt>
    <dgm:pt modelId="{92753FF3-A184-406F-86D9-EF6F991E4E1B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smtClean="0"/>
            <a:t>Обеспечение безопасности на водных объектах</a:t>
          </a:r>
          <a:endParaRPr lang="ru-RU" sz="1800" b="1"/>
        </a:p>
      </dgm:t>
    </dgm:pt>
    <dgm:pt modelId="{DC499579-EFDF-40BA-8F40-4975BB6D55D8}" type="parTrans" cxnId="{1A6F31E9-42B9-425D-B2BD-71724B641A12}">
      <dgm:prSet/>
      <dgm:spPr/>
      <dgm:t>
        <a:bodyPr/>
        <a:lstStyle/>
        <a:p>
          <a:endParaRPr lang="ru-RU"/>
        </a:p>
      </dgm:t>
    </dgm:pt>
    <dgm:pt modelId="{BFF2A0BB-D4C6-421D-BFBD-9E89BA0D96CE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smtClean="0"/>
            <a:t>установлены аншлаги (10 шт.) в акватории берега реки Пола (п. Пола, д.Борки, д.Новая Деревня), в местах купания граждан;</a:t>
          </a:r>
          <a:endParaRPr lang="ru-RU" sz="1600" b="1"/>
        </a:p>
      </dgm:t>
    </dgm:pt>
    <dgm:pt modelId="{27D21106-189F-488C-B54D-0D7EEB475ECA}" type="sibTrans" cxnId="{1A6F31E9-42B9-425D-B2BD-71724B641A12}">
      <dgm:prSet/>
      <dgm:spPr/>
      <dgm:t>
        <a:bodyPr/>
        <a:lstStyle/>
        <a:p>
          <a:endParaRPr lang="ru-RU"/>
        </a:p>
      </dgm:t>
    </dgm:pt>
    <dgm:pt modelId="{4063A7C4-57CC-43BD-BE85-56ECAC7A5DC9}" type="parTrans" cxnId="{91FD18C1-E118-4E8F-9690-25435B208193}">
      <dgm:prSet/>
      <dgm:spPr/>
      <dgm:t>
        <a:bodyPr/>
        <a:lstStyle/>
        <a:p>
          <a:endParaRPr lang="ru-RU"/>
        </a:p>
      </dgm:t>
    </dgm:pt>
    <dgm:pt modelId="{D0E1A782-E6FF-4589-BBF2-0EEA78A64C3E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smtClean="0"/>
            <a:t>проведено исследование дна и воды мест купания в акватории берега реки Пола (п. Пола, д.Борки, д.Новая Деревня);</a:t>
          </a:r>
          <a:endParaRPr lang="ru-RU" sz="1600" b="1"/>
        </a:p>
      </dgm:t>
    </dgm:pt>
    <dgm:pt modelId="{8B7CB86D-AF9F-4642-94D6-4AC13AD26987}" type="sibTrans" cxnId="{91FD18C1-E118-4E8F-9690-25435B208193}">
      <dgm:prSet/>
      <dgm:spPr/>
      <dgm:t>
        <a:bodyPr/>
        <a:lstStyle/>
        <a:p>
          <a:endParaRPr lang="ru-RU"/>
        </a:p>
      </dgm:t>
    </dgm:pt>
    <dgm:pt modelId="{49991877-7A7D-4BFA-B06D-A408B7D0153C}" type="parTrans" cxnId="{4FA94E89-3F7A-4AD3-9C9A-1E2D7381964C}">
      <dgm:prSet/>
      <dgm:spPr/>
      <dgm:t>
        <a:bodyPr/>
        <a:lstStyle/>
        <a:p>
          <a:endParaRPr lang="ru-RU"/>
        </a:p>
      </dgm:t>
    </dgm:pt>
    <dgm:pt modelId="{91B63D14-B6A2-45A3-8CEB-065AA88A95FD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smtClean="0"/>
            <a:t>Оформлены и установлены информационные стенды в местах купания.</a:t>
          </a:r>
          <a:endParaRPr lang="ru-RU" sz="1600" b="1"/>
        </a:p>
      </dgm:t>
    </dgm:pt>
    <dgm:pt modelId="{0F2A2984-4B31-419F-BF2E-BE8DC6C0B3D6}" type="sibTrans" cxnId="{4FA94E89-3F7A-4AD3-9C9A-1E2D7381964C}">
      <dgm:prSet/>
      <dgm:spPr/>
      <dgm:t>
        <a:bodyPr/>
        <a:lstStyle/>
        <a:p>
          <a:endParaRPr lang="ru-RU"/>
        </a:p>
      </dgm:t>
    </dgm:pt>
    <dgm:pt modelId="{A3E20C17-C6E8-4F86-A9CA-8E3DC56148AC}" type="sibTrans" cxnId="{065762A3-64F5-4DC8-9926-82997882284C}">
      <dgm:prSet/>
      <dgm:spPr/>
      <dgm:t>
        <a:bodyPr/>
        <a:lstStyle/>
        <a:p>
          <a:endParaRPr lang="ru-RU"/>
        </a:p>
      </dgm:t>
    </dgm:pt>
    <dgm:pt modelId="{131759BD-FC64-4287-A704-752B876275F3}" type="pres">
      <dgm:prSet presAssocID="{D0971335-065A-4426-BDF1-C65066910668}" presName="linear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6136BD-A2C2-4ED8-B540-7C6840AF3D16}" type="pres">
      <dgm:prSet presAssocID="{0238083D-2B88-4237-A4CB-8B5AC1BA8815}" presName="comp"/>
      <dgm:spPr/>
      <dgm:t>
        <a:bodyPr/>
        <a:lstStyle/>
        <a:p/>
      </dgm:t>
    </dgm:pt>
    <dgm:pt modelId="{8673113E-55BF-415A-B483-B0E2E07DD658}" type="pres">
      <dgm:prSet presAssocID="{0238083D-2B88-4237-A4CB-8B5AC1BA8815}" presName="box" presStyleLbl="node1" presStyleCnt="2"/>
      <dgm:spPr/>
      <dgm:t>
        <a:bodyPr/>
        <a:lstStyle/>
        <a:p>
          <a:endParaRPr lang="ru-RU"/>
        </a:p>
      </dgm:t>
    </dgm:pt>
    <dgm:pt modelId="{74F0F6EF-3B73-4DC4-B511-2A9C6FBE4385}" type="pres">
      <dgm:prSet presAssocID="{0238083D-2B88-4237-A4CB-8B5AC1BA8815}" presName="img" presStyleLbl="fgImgPlace1" presStyleCnt="2"/>
      <dgm:spPr>
        <a:blipFill rotWithShape="1">
          <a:blip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665A981-240D-4586-8DD7-935624797BBC}" type="pres">
      <dgm:prSet presAssocID="{0238083D-2B88-4237-A4CB-8B5AC1BA8815}" presName="text" presStyleLbl="node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4D68C1-AD08-4C50-B2D8-045C109643F3}" type="pres">
      <dgm:prSet presAssocID="{753BC59C-F26A-4AC3-B100-27AD51A17E69}" presName="spacer"/>
      <dgm:spPr/>
      <dgm:t>
        <a:bodyPr/>
        <a:lstStyle/>
        <a:p/>
      </dgm:t>
    </dgm:pt>
    <dgm:pt modelId="{12513C1F-86A7-44DE-B1C1-D25B4D022A8A}" type="pres">
      <dgm:prSet presAssocID="{92753FF3-A184-406F-86D9-EF6F991E4E1B}" presName="comp"/>
      <dgm:spPr/>
      <dgm:t>
        <a:bodyPr/>
        <a:lstStyle/>
        <a:p/>
      </dgm:t>
    </dgm:pt>
    <dgm:pt modelId="{AF24B4A7-2B70-4EAF-8314-8C99C86D6A0D}" type="pres">
      <dgm:prSet presAssocID="{92753FF3-A184-406F-86D9-EF6F991E4E1B}" presName="box" presStyleLbl="node1" presStyleIdx="1" presStyleCnt="2"/>
      <dgm:spPr/>
      <dgm:t>
        <a:bodyPr/>
        <a:lstStyle/>
        <a:p>
          <a:endParaRPr lang="ru-RU"/>
        </a:p>
      </dgm:t>
    </dgm:pt>
    <dgm:pt modelId="{46B56929-AA94-4FE7-B6C8-900989E8E4BE}" type="pres">
      <dgm:prSet presAssocID="{92753FF3-A184-406F-86D9-EF6F991E4E1B}" presName="img" presStyleLbl="fgImgPlace1" presStyleIdx="1" presStyleCnt="2"/>
      <dgm:spPr>
        <a:blipFill rotWithShape="1">
          <a:blip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72ADB26-9169-430F-8A90-8A67E8055A6B}" type="pres">
      <dgm:prSet presAssocID="{92753FF3-A184-406F-86D9-EF6F991E4E1B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DE22DE-F441-4516-9DB7-B39773685755}" srcId="{D0971335-065A-4426-BDF1-C65066910668}" destId="{0238083D-2B88-4237-A4CB-8B5AC1BA8815}" srcOrd="0" destOrd="0" parTransId="{EAB19700-8687-4EE4-9884-527E887AF52B}" sibTransId="{753BC59C-F26A-4AC3-B100-27AD51A17E69}"/>
    <dgm:cxn modelId="{065762A3-64F5-4DC8-9926-82997882284C}" srcId="{D0971335-065A-4426-BDF1-C65066910668}" destId="{92753FF3-A184-406F-86D9-EF6F991E4E1B}" srcOrd="1" destOrd="0" parTransId="{B139B88B-A28A-430D-BF97-56260D0BE229}" sibTransId="{A3E20C17-C6E8-4F86-A9CA-8E3DC56148AC}"/>
    <dgm:cxn modelId="{1A6F31E9-42B9-425D-B2BD-71724B641A12}" srcId="{92753FF3-A184-406F-86D9-EF6F991E4E1B}" destId="{BFF2A0BB-D4C6-421D-BFBD-9E89BA0D96CE}" srcOrd="0" destOrd="0" parTransId="{DC499579-EFDF-40BA-8F40-4975BB6D55D8}" sibTransId="{27D21106-189F-488C-B54D-0D7EEB475ECA}"/>
    <dgm:cxn modelId="{91FD18C1-E118-4E8F-9690-25435B208193}" srcId="{92753FF3-A184-406F-86D9-EF6F991E4E1B}" destId="{D0E1A782-E6FF-4589-BBF2-0EEA78A64C3E}" srcOrd="1" destOrd="0" parTransId="{4063A7C4-57CC-43BD-BE85-56ECAC7A5DC9}" sibTransId="{8B7CB86D-AF9F-4642-94D6-4AC13AD26987}"/>
    <dgm:cxn modelId="{4FA94E89-3F7A-4AD3-9C9A-1E2D7381964C}" srcId="{92753FF3-A184-406F-86D9-EF6F991E4E1B}" destId="{91B63D14-B6A2-45A3-8CEB-065AA88A95FD}" srcOrd="2" destOrd="0" parTransId="{49991877-7A7D-4BFA-B06D-A408B7D0153C}" sibTransId="{0F2A2984-4B31-419F-BF2E-BE8DC6C0B3D6}"/>
    <dgm:cxn modelId="{5BF4A067-4694-4156-B677-957F5B75D1FD}" type="presOf" srcId="{D0971335-065A-4426-BDF1-C65066910668}" destId="{131759BD-FC64-4287-A704-752B876275F3}" srcOrd="0" destOrd="0" presId="urn:microsoft.com/office/officeart/2005/8/layout/vList4"/>
    <dgm:cxn modelId="{7D700DB2-A059-43B5-B58E-7E2AB71AD380}" type="presParOf" srcId="{131759BD-FC64-4287-A704-752B876275F3}" destId="{D76136BD-A2C2-4ED8-B540-7C6840AF3D16}" srcOrd="0" destOrd="0" presId="urn:microsoft.com/office/officeart/2005/8/layout/vList4"/>
    <dgm:cxn modelId="{2BAAFF80-F3B5-40CA-BDFC-6F1624220678}" type="presParOf" srcId="{D76136BD-A2C2-4ED8-B540-7C6840AF3D16}" destId="{8673113E-55BF-415A-B483-B0E2E07DD658}" srcOrd="0" destOrd="0" presId="urn:microsoft.com/office/officeart/2005/8/layout/vList4"/>
    <dgm:cxn modelId="{32C753FA-F448-4029-8040-D622DEE1AC1C}" type="presOf" srcId="{0238083D-2B88-4237-A4CB-8B5AC1BA8815}" destId="{8673113E-55BF-415A-B483-B0E2E07DD658}" srcOrd="0" destOrd="0" presId="urn:microsoft.com/office/officeart/2005/8/layout/vList4"/>
    <dgm:cxn modelId="{71F1957F-EFDE-4828-A456-F7227BFFA201}" type="presParOf" srcId="{D76136BD-A2C2-4ED8-B540-7C6840AF3D16}" destId="{74F0F6EF-3B73-4DC4-B511-2A9C6FBE4385}" srcOrd="1" destOrd="0" presId="urn:microsoft.com/office/officeart/2005/8/layout/vList4"/>
    <dgm:cxn modelId="{B2610727-ACF0-4189-AA28-E49E8FEFBF9C}" type="presParOf" srcId="{D76136BD-A2C2-4ED8-B540-7C6840AF3D16}" destId="{5665A981-240D-4586-8DD7-935624797BBC}" srcOrd="2" destOrd="0" presId="urn:microsoft.com/office/officeart/2005/8/layout/vList4"/>
    <dgm:cxn modelId="{95F9AA51-C5FA-4780-A956-FBC4FC7CF0B0}" type="presOf" srcId="{0238083D-2B88-4237-A4CB-8B5AC1BA8815}" destId="{5665A981-240D-4586-8DD7-935624797BBC}" srcOrd="1" destOrd="0" presId="urn:microsoft.com/office/officeart/2005/8/layout/vList4"/>
    <dgm:cxn modelId="{AC2451E2-CDF8-4662-A7EC-F3DB5042412A}" type="presParOf" srcId="{131759BD-FC64-4287-A704-752B876275F3}" destId="{8B4D68C1-AD08-4C50-B2D8-045C109643F3}" srcOrd="1" destOrd="0" presId="urn:microsoft.com/office/officeart/2005/8/layout/vList4"/>
    <dgm:cxn modelId="{E67EABC5-BDC6-42AA-BD97-9DC123D5D9EE}" type="presParOf" srcId="{131759BD-FC64-4287-A704-752B876275F3}" destId="{12513C1F-86A7-44DE-B1C1-D25B4D022A8A}" srcOrd="2" destOrd="0" presId="urn:microsoft.com/office/officeart/2005/8/layout/vList4"/>
    <dgm:cxn modelId="{151F088A-EAE9-48B9-9E29-54442D2DBF82}" type="presParOf" srcId="{12513C1F-86A7-44DE-B1C1-D25B4D022A8A}" destId="{AF24B4A7-2B70-4EAF-8314-8C99C86D6A0D}" srcOrd="0" destOrd="0" presId="urn:microsoft.com/office/officeart/2005/8/layout/vList4"/>
    <dgm:cxn modelId="{A68C3D35-6696-4A44-B516-A6738A8CAB90}" type="presOf" srcId="{92753FF3-A184-406F-86D9-EF6F991E4E1B}" destId="{AF24B4A7-2B70-4EAF-8314-8C99C86D6A0D}" srcOrd="0" destOrd="0" presId="urn:microsoft.com/office/officeart/2005/8/layout/vList4"/>
    <dgm:cxn modelId="{AF00516E-747A-43F9-9622-433F3739B7C3}" type="presOf" srcId="{BFF2A0BB-D4C6-421D-BFBD-9E89BA0D96CE}" destId="{AF24B4A7-2B70-4EAF-8314-8C99C86D6A0D}" srcOrd="0" destOrd="1" presId="urn:microsoft.com/office/officeart/2005/8/layout/vList4"/>
    <dgm:cxn modelId="{A0BBBB20-1EC2-440C-9F2F-1986552E929B}" type="presOf" srcId="{D0E1A782-E6FF-4589-BBF2-0EEA78A64C3E}" destId="{AF24B4A7-2B70-4EAF-8314-8C99C86D6A0D}" srcOrd="0" destOrd="2" presId="urn:microsoft.com/office/officeart/2005/8/layout/vList4"/>
    <dgm:cxn modelId="{FD7A4DAD-4310-4498-9010-9DBE27D5BE73}" type="presOf" srcId="{91B63D14-B6A2-45A3-8CEB-065AA88A95FD}" destId="{AF24B4A7-2B70-4EAF-8314-8C99C86D6A0D}" srcOrd="0" destOrd="3" presId="urn:microsoft.com/office/officeart/2005/8/layout/vList4"/>
    <dgm:cxn modelId="{E919FC10-604A-45F7-B2AC-74D845F2561C}" type="presParOf" srcId="{12513C1F-86A7-44DE-B1C1-D25B4D022A8A}" destId="{46B56929-AA94-4FE7-B6C8-900989E8E4BE}" srcOrd="1" destOrd="0" presId="urn:microsoft.com/office/officeart/2005/8/layout/vList4"/>
    <dgm:cxn modelId="{C9C4E314-C2D3-4477-BF2C-519428676D57}" type="presParOf" srcId="{12513C1F-86A7-44DE-B1C1-D25B4D022A8A}" destId="{872ADB26-9169-430F-8A90-8A67E8055A6B}" srcOrd="2" destOrd="0" presId="urn:microsoft.com/office/officeart/2005/8/layout/vList4"/>
    <dgm:cxn modelId="{7366EB13-473E-4AAF-B29B-9895F59DD43C}" type="presOf" srcId="{92753FF3-A184-406F-86D9-EF6F991E4E1B}" destId="{872ADB26-9169-430F-8A90-8A67E8055A6B}" srcOrd="1" destOrd="0" presId="urn:microsoft.com/office/officeart/2005/8/layout/vList4"/>
    <dgm:cxn modelId="{1E00DC6F-B994-4CD9-A936-4D1C438A4F04}" type="presOf" srcId="{BFF2A0BB-D4C6-421D-BFBD-9E89BA0D96CE}" destId="{872ADB26-9169-430F-8A90-8A67E8055A6B}" srcOrd="1" destOrd="1" presId="urn:microsoft.com/office/officeart/2005/8/layout/vList4"/>
    <dgm:cxn modelId="{9CB17A8F-6E80-4915-8410-643A4D134B47}" type="presOf" srcId="{D0E1A782-E6FF-4589-BBF2-0EEA78A64C3E}" destId="{872ADB26-9169-430F-8A90-8A67E8055A6B}" srcOrd="1" destOrd="2" presId="urn:microsoft.com/office/officeart/2005/8/layout/vList4"/>
    <dgm:cxn modelId="{E81AC0E9-7E49-4958-8196-73B0BB5A1626}" type="presOf" srcId="{91B63D14-B6A2-45A3-8CEB-065AA88A95FD}" destId="{872ADB26-9169-430F-8A90-8A67E8055A6B}" srcOrd="1" destOrd="3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3" minVer="http://schemas.openxmlformats.org/drawingml/2006/main"/>
    </a:ext>
  </dgm:extLst>
</dgm:dataModel>
</file>

<file path=ppt/diagrams/drawing1.xml><?xml version="1.0" encoding="utf-8"?>
<dsp:drawing xmlns:a="http://schemas.openxmlformats.org/drawingml/2006/main" xmlns:r="http://schemas.openxmlformats.org/officeDocument/2006/relationships" xmlns:dsp="http://schemas.microsoft.com/office/drawing/2008/diagram">
  <dsp:spTree>
    <dsp:nvGrpSpPr>
      <dsp:cNvPr id="19" name=""/>
      <dsp:cNvGrpSpPr/>
    </dsp:nvGrpSpPr>
    <dsp:grpSpPr/>
    <dsp:sp modelId="{C1BB3D81-38BB-462C-85FE-DD3019AF844A}">
      <dsp:nvSpPr>
        <dsp:cNvPr id="20" name=""/>
        <dsp:cNvSpPr/>
      </dsp:nvSpPr>
      <dsp:spPr>
        <a:xfrm>
          <a:off x="530436" y="1098395"/>
          <a:ext cx="2980551" cy="1288820"/>
        </a:xfrm>
        <a:prstGeom prst="roundRect">
          <a:avLst/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smtClean="0"/>
            <a:t>513</a:t>
          </a:r>
          <a:r>
            <a:rPr lang="ru-RU" sz="2500" kern="1200" smtClean="0"/>
            <a:t> граждан состоит на воинском учёте</a:t>
          </a:r>
          <a:endParaRPr lang="ru-RU" sz="2500" kern="1200"/>
        </a:p>
      </dsp:txBody>
      <dsp:txXfrm>
        <a:off x="593351" y="1161310"/>
        <a:ext cx="2854721" cy="1162990"/>
      </dsp:txXfrm>
    </dsp:sp>
    <dsp:sp modelId="{43F6494A-B41F-4E3A-A0F8-3F522E9A32DA}">
      <dsp:nvSpPr>
        <dsp:cNvPr id="21" name=""/>
        <dsp:cNvSpPr/>
      </dsp:nvSpPr>
      <dsp:spPr>
        <a:xfrm rot="16254727">
          <a:off x="1947433" y="1013517"/>
          <a:ext cx="169778" cy="0"/>
        </a:xfrm>
        <a:custGeom>
          <a:rect l="0" t="0" r="0" b="0"/>
          <a:pathLst>
            <a:path>
              <a:moveTo>
                <a:pt x="0" y="0"/>
              </a:moveTo>
              <a:lnTo>
                <a:pt x="169778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/>
        <a:lstStyle/>
        <a:p/>
      </dsp:txBody>
    </dsp:sp>
    <dsp:sp modelId="{C99377B6-FA2A-40F0-A124-B951879C77FB}">
      <dsp:nvSpPr>
        <dsp:cNvPr id="22" name=""/>
        <dsp:cNvSpPr/>
      </dsp:nvSpPr>
      <dsp:spPr>
        <a:xfrm>
          <a:off x="1324366" y="65129"/>
          <a:ext cx="1432363" cy="863509"/>
        </a:xfrm>
        <a:prstGeom prst="roundRect">
          <a:avLst/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0"/>
            </a:spcAft>
          </a:pPr>
          <a:r>
            <a:rPr lang="ru-RU" sz="1800" b="1" kern="1200" smtClean="0"/>
            <a:t>30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0"/>
            </a:spcAft>
          </a:pPr>
          <a:r>
            <a:rPr lang="ru-RU" sz="1200" kern="1200" smtClean="0"/>
            <a:t>подлежащих призыву </a:t>
          </a:r>
          <a:endParaRPr lang="ru-RU" sz="1200" kern="1200"/>
        </a:p>
      </dsp:txBody>
      <dsp:txXfrm>
        <a:off x="1366519" y="107282"/>
        <a:ext cx="1348057" cy="779203"/>
      </dsp:txXfrm>
    </dsp:sp>
    <dsp:sp modelId="{55E13056-BB8F-410F-BE16-44CCDD32B81D}">
      <dsp:nvSpPr>
        <dsp:cNvPr id="23" name=""/>
        <dsp:cNvSpPr/>
      </dsp:nvSpPr>
      <dsp:spPr>
        <a:xfrm rot="2710499">
          <a:off x="2521792" y="2722323"/>
          <a:ext cx="944945" cy="0"/>
        </a:xfrm>
        <a:custGeom>
          <a:rect l="0" t="0" r="0" b="0"/>
          <a:pathLst>
            <a:path>
              <a:moveTo>
                <a:pt x="0" y="0"/>
              </a:moveTo>
              <a:lnTo>
                <a:pt x="944945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/>
        <a:lstStyle/>
        <a:p/>
      </dsp:txBody>
    </dsp:sp>
    <dsp:sp modelId="{CDDECA92-F94D-497C-AE8A-F670631F93E0}">
      <dsp:nvSpPr>
        <dsp:cNvPr id="24" name=""/>
        <dsp:cNvSpPr/>
      </dsp:nvSpPr>
      <dsp:spPr>
        <a:xfrm>
          <a:off x="2965724" y="3057430"/>
          <a:ext cx="1581465" cy="863509"/>
        </a:xfrm>
        <a:prstGeom prst="roundRect">
          <a:avLst/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8</a:t>
          </a:r>
          <a:r>
            <a:rPr lang="ru-RU" sz="1200" kern="1200" smtClean="0"/>
            <a:t> </a:t>
          </a:r>
          <a:endParaRPr lang="ru-RU" sz="1200" kern="120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офицеров запаса </a:t>
          </a:r>
          <a:endParaRPr lang="ru-RU" sz="1200" kern="1200"/>
        </a:p>
      </dsp:txBody>
      <dsp:txXfrm>
        <a:off x="3007877" y="3099583"/>
        <a:ext cx="1497159" cy="779203"/>
      </dsp:txXfrm>
    </dsp:sp>
    <dsp:sp modelId="{78941EA9-BC2B-4AD7-B528-C8D5F3DFB1CF}">
      <dsp:nvSpPr>
        <dsp:cNvPr id="25" name=""/>
        <dsp:cNvSpPr/>
      </dsp:nvSpPr>
      <dsp:spPr>
        <a:xfrm rot="5252954">
          <a:off x="1727217" y="2722327"/>
          <a:ext cx="670836" cy="0"/>
        </a:xfrm>
        <a:custGeom>
          <a:rect l="0" t="0" r="0" b="0"/>
          <a:pathLst>
            <a:path>
              <a:moveTo>
                <a:pt x="0" y="0"/>
              </a:moveTo>
              <a:lnTo>
                <a:pt x="670836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/>
        <a:lstStyle/>
        <a:p/>
      </dsp:txBody>
    </dsp:sp>
    <dsp:sp modelId="{DC8ED59E-AD2C-478F-9EE0-463470F35F65}">
      <dsp:nvSpPr>
        <dsp:cNvPr id="26" name=""/>
        <dsp:cNvSpPr/>
      </dsp:nvSpPr>
      <dsp:spPr>
        <a:xfrm>
          <a:off x="1339092" y="3057438"/>
          <a:ext cx="1512730" cy="863509"/>
        </a:xfrm>
        <a:prstGeom prst="roundRect">
          <a:avLst/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466</a:t>
          </a:r>
          <a:r>
            <a:rPr lang="ru-RU" sz="1110" b="1" kern="1200" smtClean="0"/>
            <a:t> </a:t>
          </a:r>
          <a:r>
            <a:rPr lang="ru-RU" sz="1200" kern="1200" smtClean="0"/>
            <a:t>пребывающих в запасе</a:t>
          </a:r>
          <a:endParaRPr lang="ru-RU" sz="1200" kern="1200"/>
        </a:p>
      </dsp:txBody>
      <dsp:txXfrm>
        <a:off x="1381245" y="3099591"/>
        <a:ext cx="1428424" cy="779203"/>
      </dsp:txXfrm>
    </dsp:sp>
    <dsp:sp modelId="{30E51F73-3478-4119-943F-F15EF97F180A}">
      <dsp:nvSpPr>
        <dsp:cNvPr id="27" name=""/>
        <dsp:cNvSpPr/>
      </dsp:nvSpPr>
      <dsp:spPr>
        <a:xfrm rot="7804588">
          <a:off x="758623" y="2722325"/>
          <a:ext cx="875889" cy="0"/>
        </a:xfrm>
        <a:custGeom>
          <a:rect l="0" t="0" r="0" b="0"/>
          <a:pathLst>
            <a:path>
              <a:moveTo>
                <a:pt x="0" y="0"/>
              </a:moveTo>
              <a:lnTo>
                <a:pt x="875889" y="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/>
        <a:lstStyle/>
        <a:p/>
      </dsp:txBody>
    </dsp:sp>
    <dsp:sp modelId="{4EE2B6A0-5115-43A3-8D33-1C0D657C767D}">
      <dsp:nvSpPr>
        <dsp:cNvPr id="28" name=""/>
        <dsp:cNvSpPr/>
      </dsp:nvSpPr>
      <dsp:spPr>
        <a:xfrm>
          <a:off x="-24415" y="3057434"/>
          <a:ext cx="1151524" cy="863509"/>
        </a:xfrm>
        <a:prstGeom prst="roundRect">
          <a:avLst/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9</a:t>
          </a:r>
          <a:r>
            <a:rPr lang="ru-RU" sz="1200" kern="1200" smtClean="0"/>
            <a:t> юноши призывного возраста  </a:t>
          </a:r>
          <a:endParaRPr lang="ru-RU" sz="1200" kern="1200"/>
        </a:p>
      </dsp:txBody>
      <dsp:txXfrm>
        <a:off x="17738" y="3099587"/>
        <a:ext cx="1067218" cy="779203"/>
      </dsp:txXfrm>
    </dsp:sp>
  </dsp:spTree>
</dsp:drawing>
</file>

<file path=ppt/diagrams/drawing2.xml><?xml version="1.0" encoding="utf-8"?>
<dsp:drawing xmlns:a="http://schemas.openxmlformats.org/drawingml/2006/main" xmlns:r="http://schemas.openxmlformats.org/officeDocument/2006/relationships" xmlns:dsp="http://schemas.microsoft.com/office/drawing/2008/diagram">
  <dsp:spTree>
    <dsp:nvGrpSpPr>
      <dsp:cNvPr id="17" name=""/>
      <dsp:cNvGrpSpPr/>
    </dsp:nvGrpSpPr>
    <dsp:grpSpPr/>
  </dsp:spTree>
</dsp:drawing>
</file>

<file path=ppt/diagrams/layout1.xml><?xml version="1.0" encoding="utf-8"?>
<dgm:layoutDef xmlns:a="http://schemas.openxmlformats.org/drawingml/2006/main" xmlns:r="http://schemas.openxmlformats.org/officeDocument/2006/relationships" xmlns:dgm="http://schemas.openxmlformats.org/drawingml/2006/diagram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a="http://schemas.openxmlformats.org/drawingml/2006/main" xmlns:r="http://schemas.openxmlformats.org/officeDocument/2006/relationships" xmlns:dgm="http://schemas.openxmlformats.org/drawingml/2006/diagram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/>
          </dgm:ruleLst>
        </dgm:layoutNode>
      </dgm:layoutNode>
      <dgm:forEach name="Name4" axis="followSib" ptType="sibTrans" cnt="1">
        <dgm:layoutNode name="spacer">
          <dgm:alg type="sp"/>
          <dgm:shape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a="http://schemas.openxmlformats.org/drawingml/2006/main" xmlns:dgm="http://schemas.openxmlformats.org/drawingml/2006/diagram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a="http://schemas.openxmlformats.org/drawingml/2006/main" xmlns:dgm="http://schemas.openxmlformats.org/drawingml/2006/diagram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6.jpeg" /><Relationship Id="rId2" Type="http://schemas.openxmlformats.org/officeDocument/2006/relationships/image" Target="../media/image17.jpeg" /><Relationship Id="rId3" Type="http://schemas.openxmlformats.org/officeDocument/2006/relationships/image" Target="../media/image18.jpeg" /><Relationship Id="rId4" Type="http://schemas.openxmlformats.org/officeDocument/2006/relationships/image" Target="../media/image19.jpeg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4.jpeg" /><Relationship Id="rId2" Type="http://schemas.openxmlformats.org/officeDocument/2006/relationships/image" Target="../media/image35.jpeg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6" name="PlaceHolder 1"/>
          <p:cNvSpPr>
            <a:spLocks noGrp="1"/>
          </p:cNvSpPr>
          <p:nvPr>
            <p:ph type="body"/>
          </p:nvPr>
        </p:nvSpPr>
        <p:spPr>
          <a:xfrm>
            <a:off x="697976" y="4564698"/>
            <a:ext cx="5583473" cy="4324281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hdr" idx="1"/>
          </p:nvPr>
        </p:nvSpPr>
        <p:spPr>
          <a:xfrm>
            <a:off x="0" y="0"/>
            <a:ext cx="3028882" cy="4801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&lt;заголовок&gt;</a:t>
            </a:r>
          </a:p>
        </p:txBody>
      </p:sp>
      <p:sp>
        <p:nvSpPr>
          <p:cNvPr id="38" name="PlaceHolder 3"/>
          <p:cNvSpPr>
            <a:spLocks noGrp="1"/>
          </p:cNvSpPr>
          <p:nvPr>
            <p:ph type="dt" idx="2"/>
          </p:nvPr>
        </p:nvSpPr>
        <p:spPr>
          <a:xfrm>
            <a:off x="3950542" y="0"/>
            <a:ext cx="3028882" cy="480188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&lt;дата/время&gt;</a:t>
            </a:r>
          </a:p>
        </p:txBody>
      </p:sp>
      <p:sp>
        <p:nvSpPr>
          <p:cNvPr id="39" name="PlaceHolder 4"/>
          <p:cNvSpPr>
            <a:spLocks noGrp="1"/>
          </p:cNvSpPr>
          <p:nvPr>
            <p:ph type="ftr" idx="3"/>
          </p:nvPr>
        </p:nvSpPr>
        <p:spPr>
          <a:xfrm>
            <a:off x="0" y="9129720"/>
            <a:ext cx="3028882" cy="480188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&lt;нижний колонтитул&gt;</a:t>
            </a:r>
          </a:p>
        </p:txBody>
      </p:sp>
      <p:sp>
        <p:nvSpPr>
          <p:cNvPr id="40" name="PlaceHolder 5"/>
          <p:cNvSpPr>
            <a:spLocks noGrp="1"/>
          </p:cNvSpPr>
          <p:nvPr>
            <p:ph type="sldNum" idx="4"/>
          </p:nvPr>
        </p:nvSpPr>
        <p:spPr>
          <a:xfrm>
            <a:off x="3950542" y="9129720"/>
            <a:ext cx="3028882" cy="480188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83C9B64-C3C0-45ED-B442-8DC92A03FA09}" type="slidenum">
              <a:rPr lang="ru-RU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‹#›</a:t>
            </a:fld>
            <a:endParaRPr lang="ru-RU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6330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 idx="1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6"/>
          <p:cNvSpPr/>
          <p:nvPr/>
        </p:nvSpPr>
        <p:spPr>
          <a:xfrm>
            <a:off x="0" y="5630122"/>
            <a:ext cx="10693400" cy="1932728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15" tIns="52157" rIns="104315" bIns="52157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0693400" cy="563012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15" tIns="52157" rIns="104315" bIns="52157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4155602"/>
            <a:ext cx="10693400" cy="25209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15" tIns="52157" rIns="104315" bIns="52157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764665"/>
            <a:ext cx="10693400" cy="563012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15" tIns="52157" rIns="104315" bIns="52157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97152" y="4821530"/>
            <a:ext cx="7616020" cy="1260475"/>
          </a:xfrm>
          <a:prstGeom prst="rect">
            <a:avLst/>
          </a:prstGeom>
          <a:effectLst/>
        </p:spPr>
        <p:txBody>
          <a:bodyPr vert="horz" lIns="104315" tIns="52157" rIns="104315" bIns="52157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6675" y="807520"/>
            <a:ext cx="7485380" cy="3831844"/>
          </a:xfrm>
          <a:prstGeom prst="rect">
            <a:avLst/>
          </a:prstGeom>
        </p:spPr>
        <p:txBody>
          <a:bodyPr vert="horz" lIns="104315" tIns="52157" rIns="104315" bIns="5215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18045" y="6806565"/>
            <a:ext cx="2940685" cy="402652"/>
          </a:xfrm>
          <a:prstGeom prst="rect">
            <a:avLst/>
          </a:prstGeom>
        </p:spPr>
        <p:txBody>
          <a:bodyPr vert="horz" lIns="104315" tIns="52157" rIns="104315" bIns="52157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4669" y="6806565"/>
            <a:ext cx="3920915" cy="402652"/>
          </a:xfrm>
          <a:prstGeom prst="rect">
            <a:avLst/>
          </a:prstGeom>
        </p:spPr>
        <p:txBody>
          <a:bodyPr vert="horz" lIns="104315" tIns="52157" rIns="104315" bIns="52157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55583" y="6806565"/>
            <a:ext cx="2138680" cy="402652"/>
          </a:xfrm>
          <a:prstGeom prst="rect">
            <a:avLst/>
          </a:prstGeom>
        </p:spPr>
        <p:txBody>
          <a:bodyPr vert="horz" lIns="104315" tIns="52157" rIns="104315" bIns="52157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3" r:id="rId2"/>
  </p:sldLayoutIdLst>
  <p:transition/>
  <p:timing/>
  <p:txStyles>
    <p:titleStyle>
      <a:lvl1pPr marL="365102" indent="-365102" algn="r" defTabSz="1043148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2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0787" indent="-208630" algn="l" defTabSz="1043148" rtl="0" eaLnBrk="1" latinLnBrk="0" hangingPunct="1">
        <a:spcBef>
          <a:spcPct val="20000"/>
        </a:spcBef>
        <a:spcAft>
          <a:spcPts val="34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25889" indent="-208630" algn="l" defTabSz="1043148" rtl="0" eaLnBrk="1" latinLnBrk="0" hangingPunct="1">
        <a:spcBef>
          <a:spcPct val="20000"/>
        </a:spcBef>
        <a:spcAft>
          <a:spcPts val="34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38833" indent="-208630" algn="l" defTabSz="1043148" rtl="0" eaLnBrk="1" latinLnBrk="0" hangingPunct="1">
        <a:spcBef>
          <a:spcPct val="20000"/>
        </a:spcBef>
        <a:spcAft>
          <a:spcPts val="34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51777" indent="-208630" algn="l" defTabSz="1043148" rtl="0" eaLnBrk="1" latinLnBrk="0" hangingPunct="1">
        <a:spcBef>
          <a:spcPct val="20000"/>
        </a:spcBef>
        <a:spcAft>
          <a:spcPts val="34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85584" indent="-208630" algn="l" defTabSz="1043148" rtl="0" eaLnBrk="1" latinLnBrk="0" hangingPunct="1">
        <a:spcBef>
          <a:spcPct val="20000"/>
        </a:spcBef>
        <a:spcAft>
          <a:spcPts val="34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98528" indent="-208630" algn="l" defTabSz="1043148" rtl="0" eaLnBrk="1" latinLnBrk="0" hangingPunct="1">
        <a:spcBef>
          <a:spcPct val="20000"/>
        </a:spcBef>
        <a:spcAft>
          <a:spcPts val="34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42767" indent="-208630" algn="l" defTabSz="1043148" rtl="0" eaLnBrk="1" latinLnBrk="0" hangingPunct="1">
        <a:spcBef>
          <a:spcPct val="20000"/>
        </a:spcBef>
        <a:spcAft>
          <a:spcPts val="34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07869" indent="-208630" algn="l" defTabSz="1043148" rtl="0" eaLnBrk="1" latinLnBrk="0" hangingPunct="1">
        <a:spcBef>
          <a:spcPct val="20000"/>
        </a:spcBef>
        <a:spcAft>
          <a:spcPts val="34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52107" indent="-208630" algn="l" defTabSz="1043148" rtl="0" eaLnBrk="1" latinLnBrk="0" hangingPunct="1">
        <a:spcBef>
          <a:spcPct val="20000"/>
        </a:spcBef>
        <a:spcAft>
          <a:spcPts val="34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31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74" algn="l" defTabSz="10431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148" algn="l" defTabSz="10431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721" algn="l" defTabSz="10431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295" algn="l" defTabSz="10431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869" algn="l" defTabSz="10431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443" algn="l" defTabSz="10431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1016" algn="l" defTabSz="10431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590" algn="l" defTabSz="10431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chart" Target="../charts/chart4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chart" Target="../charts/chart5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chart" Target="../charts/chart6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chart" Target="../charts/chart7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image" Target="../media/image7.jpeg" /><Relationship Id="rId4" Type="http://schemas.openxmlformats.org/officeDocument/2006/relationships/image" Target="../media/image8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chart" Target="../charts/chart8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image" Target="../media/image9.jpeg" /><Relationship Id="rId4" Type="http://schemas.openxmlformats.org/officeDocument/2006/relationships/image" Target="../media/image10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image" Target="../media/image11.jpeg" /><Relationship Id="rId4" Type="http://schemas.openxmlformats.org/officeDocument/2006/relationships/image" Target="../media/image12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3.jpeg" /><Relationship Id="rId4" Type="http://schemas.openxmlformats.org/officeDocument/2006/relationships/chart" Target="../charts/chart1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image" Target="../media/image13.jpeg" /><Relationship Id="rId4" Type="http://schemas.openxmlformats.org/officeDocument/2006/relationships/image" Target="../media/image14.jpeg" /><Relationship Id="rId5" Type="http://schemas.openxmlformats.org/officeDocument/2006/relationships/image" Target="../media/image15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9.jpeg" /><Relationship Id="rId11" Type="http://schemas.openxmlformats.org/officeDocument/2006/relationships/vmlDrawing" Target="../drawings/vmlDrawing1.vml" /><Relationship Id="rId2" Type="http://schemas.openxmlformats.org/officeDocument/2006/relationships/image" Target="../media/image1.jpeg" /><Relationship Id="rId3" Type="http://schemas.openxmlformats.org/officeDocument/2006/relationships/oleObject" Target="../embeddings/oleObject1.bin" TargetMode="Internal" /><Relationship Id="rId4" Type="http://schemas.openxmlformats.org/officeDocument/2006/relationships/image" Target="../media/image16.jpeg" /><Relationship Id="rId5" Type="http://schemas.openxmlformats.org/officeDocument/2006/relationships/oleObject" Target="../embeddings/oleObject2.bin" TargetMode="Internal" /><Relationship Id="rId6" Type="http://schemas.openxmlformats.org/officeDocument/2006/relationships/image" Target="../media/image17.jpeg" /><Relationship Id="rId7" Type="http://schemas.openxmlformats.org/officeDocument/2006/relationships/oleObject" Target="../embeddings/oleObject3.bin" TargetMode="Internal" /><Relationship Id="rId8" Type="http://schemas.openxmlformats.org/officeDocument/2006/relationships/image" Target="../media/image18.jpeg" /><Relationship Id="rId9" Type="http://schemas.openxmlformats.org/officeDocument/2006/relationships/oleObject" Target="../embeddings/oleObject4.bin" TargetMode="Interna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image" Target="../media/image20.jpeg" /><Relationship Id="rId4" Type="http://schemas.openxmlformats.org/officeDocument/2006/relationships/image" Target="../media/image21.jpeg" /><Relationship Id="rId5" Type="http://schemas.openxmlformats.org/officeDocument/2006/relationships/image" Target="../media/image22.jpeg" /><Relationship Id="rId6" Type="http://schemas.openxmlformats.org/officeDocument/2006/relationships/image" Target="../media/image23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image" Target="../media/image24.jpeg" /><Relationship Id="rId4" Type="http://schemas.openxmlformats.org/officeDocument/2006/relationships/image" Target="../media/image25.jpeg" /><Relationship Id="rId5" Type="http://schemas.openxmlformats.org/officeDocument/2006/relationships/image" Target="../media/image26.jpeg" /><Relationship Id="rId6" Type="http://schemas.openxmlformats.org/officeDocument/2006/relationships/image" Target="../media/image27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image" Target="../media/image28.jpeg" /><Relationship Id="rId4" Type="http://schemas.openxmlformats.org/officeDocument/2006/relationships/image" Target="../media/image29.jpeg" /><Relationship Id="rId5" Type="http://schemas.openxmlformats.org/officeDocument/2006/relationships/image" Target="../media/image30.jpeg" /><Relationship Id="rId6" Type="http://schemas.openxmlformats.org/officeDocument/2006/relationships/image" Target="../media/image31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microsoft.com/office/2007/relationships/diagramDrawing" Target="../diagrams/drawing2.xml" /><Relationship Id="rId4" Type="http://schemas.openxmlformats.org/officeDocument/2006/relationships/diagramData" Target="../diagrams/data2.xml" /><Relationship Id="rId5" Type="http://schemas.openxmlformats.org/officeDocument/2006/relationships/diagramLayout" Target="../diagrams/layout2.xml" /><Relationship Id="rId6" Type="http://schemas.openxmlformats.org/officeDocument/2006/relationships/diagramQuickStyle" Target="../diagrams/quickStyle2.xml" /><Relationship Id="rId7" Type="http://schemas.openxmlformats.org/officeDocument/2006/relationships/diagramColors" Target="../diagrams/colors2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oleObject" Target="../embeddings/oleObject5.bin" TargetMode="Internal" /><Relationship Id="rId4" Type="http://schemas.openxmlformats.org/officeDocument/2006/relationships/image" Target="../media/image34.jpeg" /><Relationship Id="rId5" Type="http://schemas.openxmlformats.org/officeDocument/2006/relationships/oleObject" Target="../embeddings/oleObject6.bin" TargetMode="Internal" /><Relationship Id="rId6" Type="http://schemas.openxmlformats.org/officeDocument/2006/relationships/image" Target="../media/image35.jpeg" /><Relationship Id="rId7" Type="http://schemas.openxmlformats.org/officeDocument/2006/relationships/vmlDrawing" Target="../drawings/vmlDrawing2.v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chart" Target="../charts/chart9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image" Target="../media/image36.jpeg" /><Relationship Id="rId4" Type="http://schemas.openxmlformats.org/officeDocument/2006/relationships/image" Target="../media/image37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4.jpe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image" Target="../media/image38.jpeg" /><Relationship Id="rId4" Type="http://schemas.openxmlformats.org/officeDocument/2006/relationships/image" Target="../media/image39.jpeg" /><Relationship Id="rId5" Type="http://schemas.openxmlformats.org/officeDocument/2006/relationships/image" Target="../media/image40.jpe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image" Target="../media/image41.jpeg" /><Relationship Id="rId4" Type="http://schemas.openxmlformats.org/officeDocument/2006/relationships/image" Target="../media/image42.jpe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image" Target="../media/image43.jpeg" /><Relationship Id="rId4" Type="http://schemas.openxmlformats.org/officeDocument/2006/relationships/image" Target="../media/image44.jpeg" /><Relationship Id="rId5" Type="http://schemas.openxmlformats.org/officeDocument/2006/relationships/image" Target="../media/image45.jpe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image" Target="../media/image46.jpeg" /><Relationship Id="rId4" Type="http://schemas.openxmlformats.org/officeDocument/2006/relationships/image" Target="../media/image47.jpeg" /><Relationship Id="rId5" Type="http://schemas.openxmlformats.org/officeDocument/2006/relationships/image" Target="../media/image48.jpe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image" Target="../media/image49.jpeg" /><Relationship Id="rId4" Type="http://schemas.openxmlformats.org/officeDocument/2006/relationships/image" Target="../media/image50.jpeg" /><Relationship Id="rId5" Type="http://schemas.openxmlformats.org/officeDocument/2006/relationships/image" Target="../media/image51.jpe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image" Target="../media/image52.jpeg" /><Relationship Id="rId4" Type="http://schemas.openxmlformats.org/officeDocument/2006/relationships/image" Target="../media/image53.jpeg" /><Relationship Id="rId5" Type="http://schemas.openxmlformats.org/officeDocument/2006/relationships/image" Target="../media/image54.jpeg" /><Relationship Id="rId6" Type="http://schemas.openxmlformats.org/officeDocument/2006/relationships/image" Target="../media/image55.jpeg" /><Relationship Id="rId7" Type="http://schemas.openxmlformats.org/officeDocument/2006/relationships/image" Target="../media/image56.jpe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image" Target="../media/image57.jpeg" /><Relationship Id="rId4" Type="http://schemas.openxmlformats.org/officeDocument/2006/relationships/image" Target="../media/image58.jpeg" /><Relationship Id="rId5" Type="http://schemas.openxmlformats.org/officeDocument/2006/relationships/image" Target="../media/image59.jpeg" /><Relationship Id="rId6" Type="http://schemas.openxmlformats.org/officeDocument/2006/relationships/image" Target="../media/image60.jpeg" /><Relationship Id="rId7" Type="http://schemas.openxmlformats.org/officeDocument/2006/relationships/image" Target="../media/image61.jpe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image" Target="../media/image62.jpeg" /><Relationship Id="rId4" Type="http://schemas.openxmlformats.org/officeDocument/2006/relationships/image" Target="../media/image63.jpe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image" Target="../media/image64.jpeg" /><Relationship Id="rId4" Type="http://schemas.openxmlformats.org/officeDocument/2006/relationships/image" Target="../media/image65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image" Target="../media/image66.jpeg" /><Relationship Id="rId4" Type="http://schemas.openxmlformats.org/officeDocument/2006/relationships/image" Target="../media/image67.jpeg" /><Relationship Id="rId5" Type="http://schemas.openxmlformats.org/officeDocument/2006/relationships/image" Target="../media/image68.jpeg" /><Relationship Id="rId6" Type="http://schemas.openxmlformats.org/officeDocument/2006/relationships/image" Target="../media/image69.jpe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image" Target="../media/image70.jpeg" /><Relationship Id="rId4" Type="http://schemas.openxmlformats.org/officeDocument/2006/relationships/image" Target="../media/image71.jpeg" /><Relationship Id="rId5" Type="http://schemas.openxmlformats.org/officeDocument/2006/relationships/image" Target="../media/image72.jpeg" /><Relationship Id="rId6" Type="http://schemas.openxmlformats.org/officeDocument/2006/relationships/image" Target="../media/image73.jpeg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4.jpeg" /><Relationship Id="rId3" Type="http://schemas.openxmlformats.org/officeDocument/2006/relationships/image" Target="../media/image1.jpeg" /><Relationship Id="rId4" Type="http://schemas.openxmlformats.org/officeDocument/2006/relationships/image" Target="../media/image75.jpeg" /><Relationship Id="rId5" Type="http://schemas.openxmlformats.org/officeDocument/2006/relationships/image" Target="../media/image76.jpeg" /><Relationship Id="rId6" Type="http://schemas.openxmlformats.org/officeDocument/2006/relationships/image" Target="../media/image77.jpeg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image" Target="../media/image78.jpeg" /><Relationship Id="rId4" Type="http://schemas.openxmlformats.org/officeDocument/2006/relationships/image" Target="../media/image79.jpeg" /><Relationship Id="rId5" Type="http://schemas.openxmlformats.org/officeDocument/2006/relationships/image" Target="../media/image80.jpeg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chart" Target="../charts/chart2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jpeg" /><Relationship Id="rId3" Type="http://schemas.openxmlformats.org/officeDocument/2006/relationships/chart" Target="../charts/chart3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5.jpeg" /><Relationship Id="rId4" Type="http://schemas.openxmlformats.org/officeDocument/2006/relationships/image" Target="../media/image6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microsoft.com/office/2007/relationships/diagramDrawing" Target="../diagrams/drawing1.xml" /><Relationship Id="rId4" Type="http://schemas.openxmlformats.org/officeDocument/2006/relationships/diagramData" Target="../diagrams/data1.xml" /><Relationship Id="rId5" Type="http://schemas.openxmlformats.org/officeDocument/2006/relationships/diagramLayout" Target="../diagrams/layout1.xml" /><Relationship Id="rId6" Type="http://schemas.openxmlformats.org/officeDocument/2006/relationships/diagramQuickStyle" Target="../diagrams/quickStyle1.xml" /><Relationship Id="rId7" Type="http://schemas.openxmlformats.org/officeDocument/2006/relationships/diagramColors" Target="../diagrams/colors1.xml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TextBox 4"/>
          <p:cNvSpPr txBox="1"/>
          <p:nvPr/>
        </p:nvSpPr>
        <p:spPr>
          <a:xfrm>
            <a:off x="846105" y="298547"/>
            <a:ext cx="8886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smtClean="0">
                <a:latin typeface="+mj-lt"/>
              </a:rPr>
              <a:t>                    </a:t>
            </a:r>
            <a:r>
              <a:rPr lang="ru-RU" sz="1600" spc="46" smtClean="0">
                <a:solidFill>
                  <a:srgbClr val="F34840"/>
                </a:solidFill>
                <a:latin typeface="+mj-lt"/>
                <a:cs typeface="Arial" panose="020b0604020202020204" pitchFamily="34" charset="0"/>
                <a:sym typeface="Rasa Medium"/>
              </a:rPr>
              <a:t>АДМИНИСТРАЦИЯ ПОЛАВСКОГО СЕЛЬСКОГО ПОСЕЛЕНИЯ ПАРФИНСКОГО МУНИЦИПАЛЬНОГО РАЙОНА</a:t>
            </a:r>
            <a:endParaRPr lang="ru-RU" sz="1600" spc="46" smtClean="0">
              <a:solidFill>
                <a:srgbClr val="F3484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811196" y="163589"/>
            <a:ext cx="724259" cy="85469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bright="53000" contrast="-40000"/>
          </a:blip>
          <a:stretch>
            <a:fillRect/>
          </a:stretch>
        </p:blipFill>
        <p:spPr bwMode="auto">
          <a:xfrm>
            <a:off x="417478" y="1312026"/>
            <a:ext cx="9858444" cy="600079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631924" y="1566847"/>
            <a:ext cx="764386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mtClean="0">
                <a:solidFill>
                  <a:srgbClr val="C00000"/>
                </a:solidFill>
              </a:rPr>
              <a:t>ОТЧЕТ</a:t>
            </a:r>
            <a:endParaRPr lang="ru-RU" sz="2800" smtClean="0">
              <a:solidFill>
                <a:srgbClr val="C00000"/>
              </a:solidFill>
            </a:endParaRPr>
          </a:p>
          <a:p>
            <a:pPr algn="ctr"/>
            <a:r>
              <a:rPr lang="ru-RU" sz="2800" b="1" smtClean="0">
                <a:solidFill>
                  <a:srgbClr val="C00000"/>
                </a:solidFill>
              </a:rPr>
              <a:t>Главы Полавского сельского поселения Петрова С.М. перед Советом </a:t>
            </a:r>
          </a:p>
          <a:p>
            <a:pPr algn="ctr"/>
            <a:r>
              <a:rPr lang="ru-RU" sz="2800" b="1" smtClean="0">
                <a:solidFill>
                  <a:srgbClr val="C00000"/>
                </a:solidFill>
              </a:rPr>
              <a:t>депутатов сельского поселения</a:t>
            </a:r>
            <a:endParaRPr lang="ru-RU" sz="2800" smtClean="0">
              <a:solidFill>
                <a:srgbClr val="C00000"/>
              </a:solidFill>
            </a:endParaRPr>
          </a:p>
          <a:p>
            <a:pPr algn="ctr"/>
            <a:r>
              <a:rPr lang="ru-RU" sz="2800" b="1" smtClean="0">
                <a:solidFill>
                  <a:srgbClr val="C00000"/>
                </a:solidFill>
              </a:rPr>
              <a:t>о результатах  своей деятельности </a:t>
            </a:r>
          </a:p>
          <a:p>
            <a:pPr algn="ctr"/>
            <a:r>
              <a:rPr lang="ru-RU" sz="2800" b="1" smtClean="0">
                <a:solidFill>
                  <a:srgbClr val="C00000"/>
                </a:solidFill>
              </a:rPr>
              <a:t>и о результатах деятельности</a:t>
            </a:r>
            <a:endParaRPr lang="ru-RU" sz="2800" smtClean="0">
              <a:solidFill>
                <a:srgbClr val="C00000"/>
              </a:solidFill>
            </a:endParaRPr>
          </a:p>
          <a:p>
            <a:pPr algn="ctr"/>
            <a:r>
              <a:rPr lang="ru-RU" sz="2800" b="1" smtClean="0">
                <a:solidFill>
                  <a:srgbClr val="C00000"/>
                </a:solidFill>
              </a:rPr>
              <a:t> Администрации сельского поселения</a:t>
            </a:r>
            <a:endParaRPr lang="ru-RU" sz="2800" smtClean="0">
              <a:solidFill>
                <a:srgbClr val="C00000"/>
              </a:solidFill>
            </a:endParaRPr>
          </a:p>
          <a:p>
            <a:pPr algn="ctr"/>
            <a:r>
              <a:rPr lang="ru-RU" sz="2800" b="1" smtClean="0">
                <a:solidFill>
                  <a:srgbClr val="C00000"/>
                </a:solidFill>
              </a:rPr>
              <a:t>за 2022 год</a:t>
            </a:r>
            <a:endParaRPr lang="ru-RU" sz="280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/>
          <p:nvPr/>
        </p:nvSpPr>
        <p:spPr>
          <a:xfrm>
            <a:off x="264585" y="1295400"/>
            <a:ext cx="4794083" cy="473903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2400" b="1" kern="0" smtClean="0">
                <a:solidFill>
                  <a:sysClr val="windowText" lastClr="000000"/>
                </a:solidFill>
              </a:rPr>
              <a:t>Бюджет сельского поселения</a:t>
            </a:r>
            <a:endParaRPr lang="ru-RU" sz="2400" b="1" ker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9" name="Объект 3"/>
          <p:cNvGraphicFramePr/>
          <p:nvPr>
            <p:extLst>
              <p:ext uri="{D42A27DB-BD31-4B8C-83A1-F6EECF244321}">
                <p14:modId xmlns:p14="http://schemas.microsoft.com/office/powerpoint/2010/main" val="2146117162"/>
              </p:ext>
            </p:extLst>
          </p:nvPr>
        </p:nvGraphicFramePr>
        <p:xfrm>
          <a:off x="865677" y="1802301"/>
          <a:ext cx="8873511" cy="4355387"/>
        </p:xfrm>
        <a:graphic>
          <a:graphicData uri="http://schemas.openxmlformats.org/drawingml/2006/chart">
            <c:chart xmlns:c="http://schemas.openxmlformats.org/drawingml/2006/chart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022556" y="1402192"/>
            <a:ext cx="29011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smtClean="0">
                <a:solidFill>
                  <a:srgbClr val="002060"/>
                </a:solidFill>
              </a:rPr>
              <a:t>Доходы (тыс.рублей)</a:t>
            </a:r>
            <a:endParaRPr lang="ru-RU" sz="2000" b="1"/>
          </a:p>
        </p:txBody>
      </p:sp>
      <p:sp>
        <p:nvSpPr>
          <p:cNvPr id="10" name="Прямоугольник 9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10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8188" y="6301705"/>
            <a:ext cx="95476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/>
              <a:t>За </a:t>
            </a:r>
            <a:r>
              <a:rPr lang="ru-RU" sz="2000" smtClean="0"/>
              <a:t>2022 </a:t>
            </a:r>
            <a:r>
              <a:rPr lang="ru-RU" sz="2000"/>
              <a:t>год в бюджет Полавского сельского поселения поступило доходов на общую сумму 14 </a:t>
            </a:r>
            <a:r>
              <a:rPr lang="ru-RU" sz="2000" smtClean="0"/>
              <a:t>794,0 </a:t>
            </a:r>
            <a:r>
              <a:rPr lang="ru-RU" sz="2000"/>
              <a:t>тыс. рублей </a:t>
            </a:r>
            <a:r>
              <a:rPr lang="ru-RU" sz="2000" smtClean="0"/>
              <a:t> при плане 14835,0 тыс. рублей (исполнен на 99,73%).</a:t>
            </a:r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2835016173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/>
          <p:nvPr/>
        </p:nvSpPr>
        <p:spPr>
          <a:xfrm>
            <a:off x="661741" y="1117129"/>
            <a:ext cx="9624060" cy="360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br>
              <a:rPr lang="ru-RU" sz="1400" b="1" kern="0" smtClean="0">
                <a:solidFill>
                  <a:sysClr val="windowText" lastClr="000000"/>
                </a:solidFill>
              </a:rPr>
            </a:br>
            <a:br>
              <a:rPr lang="ru-RU" sz="1400" b="1" kern="0" smtClean="0">
                <a:solidFill>
                  <a:sysClr val="windowText" lastClr="000000"/>
                </a:solidFill>
              </a:rPr>
            </a:br>
            <a:r>
              <a:rPr lang="ru-RU"/>
              <a:t>Исполнение бюджета сельского поселения по доходам в 2022 </a:t>
            </a:r>
            <a:r>
              <a:rPr lang="ru-RU" smtClean="0"/>
              <a:t>году:</a:t>
            </a:r>
            <a:endParaRPr lang="ru-RU"/>
          </a:p>
          <a:p>
            <a:br>
              <a:rPr lang="ru-RU" sz="1400" b="1" kern="0" smtClean="0">
                <a:solidFill>
                  <a:sysClr val="windowText" lastClr="000000"/>
                </a:solidFill>
              </a:rPr>
            </a:br>
            <a:br>
              <a:rPr lang="ru-RU" sz="1400" b="1" kern="0" smtClean="0">
                <a:solidFill>
                  <a:sysClr val="windowText" lastClr="000000"/>
                </a:solidFill>
              </a:rPr>
            </a:br>
            <a:endParaRPr lang="ru-RU" sz="1400" b="1" kern="0">
              <a:solidFill>
                <a:sysClr val="windowText" lastClr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11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745321"/>
              </p:ext>
            </p:extLst>
          </p:nvPr>
        </p:nvGraphicFramePr>
        <p:xfrm>
          <a:off x="412698" y="1477169"/>
          <a:ext cx="10049013" cy="567989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535233"/>
                <a:gridCol w="1762870"/>
                <a:gridCol w="1464379"/>
                <a:gridCol w="1286531"/>
              </a:tblGrid>
              <a:tr h="237020">
                <a:tc rowSpan="2"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 b="1">
                          <a:effectLst/>
                        </a:rPr>
                        <a:t>Показатели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 rowSpan="2"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 b="1">
                          <a:effectLst/>
                        </a:rPr>
                        <a:t>Уточненные плановые назначения на 2022 год, руб.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 gridSpan="2"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 b="1">
                          <a:effectLst/>
                        </a:rPr>
                        <a:t>Исполнено  2022 год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</a:tr>
              <a:tr h="298033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 b="1">
                          <a:effectLst/>
                        </a:rPr>
                        <a:t>сумма, руб.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 b="1">
                          <a:effectLst/>
                        </a:rPr>
                        <a:t>% исполнения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</a:tr>
              <a:tr h="144440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200" b="1">
                          <a:effectLst/>
                        </a:rPr>
                        <a:t>Налоговые и неналоговые доходы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 b="1">
                          <a:effectLst/>
                        </a:rPr>
                        <a:t>3169453,00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 b="1">
                          <a:effectLst/>
                        </a:rPr>
                        <a:t>3129079,32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 b="1">
                          <a:effectLst/>
                        </a:rPr>
                        <a:t>98,73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</a:tr>
              <a:tr h="144440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200" b="1">
                          <a:effectLst/>
                        </a:rPr>
                        <a:t>налоговые доходы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 b="1">
                          <a:effectLst/>
                        </a:rPr>
                        <a:t>3134500,00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 b="1">
                          <a:effectLst/>
                        </a:rPr>
                        <a:t>3094125,52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 b="1">
                          <a:effectLst/>
                        </a:rPr>
                        <a:t>98,71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</a:tr>
              <a:tr h="288882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- акцизы по подакцизным товарам (продукции), производимым на территории Российской Федерации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1660600,00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1692731,84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101,93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</a:tr>
              <a:tr h="144440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- налог на доходы физических лиц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210100,00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214809,76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102,24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</a:tr>
              <a:tr h="153273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- единый сельскохозяйственный налог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5700,00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6521,02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114,40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</a:tr>
              <a:tr h="144440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- налог на имущество физических лиц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458300,00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506341,84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110,48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</a:tr>
              <a:tr h="160648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- земельный налог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799800,00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673521,06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84,21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</a:tr>
              <a:tr h="556208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- государственная пошлина за совершение нотариальных действий (за исключением действий, совершаемых консульскими учреждениями Российской Федерации)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0,00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200,00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0,00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</a:tr>
              <a:tr h="144440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200" b="1">
                          <a:effectLst/>
                        </a:rPr>
                        <a:t>неналоговые доходы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 b="1">
                          <a:effectLst/>
                        </a:rPr>
                        <a:t>34953,00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 b="1">
                          <a:effectLst/>
                        </a:rPr>
                        <a:t>34953,80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 b="1">
                          <a:effectLst/>
                        </a:rPr>
                        <a:t>100,00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</a:tr>
              <a:tr h="671336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- доходы, получаемые в виде арендной платы за земли после разграничения государственной собственности на землю, а также средства от продажи права на заключение договоров аренды указанных земельных участков (за исключением земельных участков бюджетных и автономных учреждений)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31422,00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31422,70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100,00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</a:tr>
              <a:tr h="720080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- штрафы, неустойки, пени, уплаченные в случае просрочки исполнения поставщиком (подрядчиком, исполнителем) обязательств, предусмотренных муниципальным контрактом, заключенным муниципальным органом, казенным учреждением сельского поселения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3531,00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3531,10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100,00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</a:tr>
              <a:tr h="144440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200" b="1">
                          <a:effectLst/>
                        </a:rPr>
                        <a:t>безвозмездные поступления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 b="1">
                          <a:effectLst/>
                        </a:rPr>
                        <a:t>11665408,23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 b="1">
                          <a:effectLst/>
                        </a:rPr>
                        <a:t>11665408,23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 b="1">
                          <a:effectLst/>
                        </a:rPr>
                        <a:t>100,00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</a:tr>
              <a:tr h="144440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дотация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7681400,00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7681400,00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100,00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</a:tr>
              <a:tr h="144440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субсидии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2078600,00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2078600,00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100,00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</a:tr>
              <a:tr h="144440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субвенции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410630,00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410630,00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100,00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</a:tr>
              <a:tr h="144440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иные межбюджетные трансферты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1494778,23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1494778,23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100,00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</a:tr>
              <a:tr h="144440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прочие безвозмездные поступления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0,00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</a:tr>
              <a:tr h="185930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200" b="1">
                          <a:effectLst/>
                        </a:rPr>
                        <a:t>Итого доходов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 b="1">
                          <a:effectLst/>
                        </a:rPr>
                        <a:t>14834861,23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 b="1">
                          <a:effectLst/>
                        </a:rPr>
                        <a:t>14794487,55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200" b="1">
                          <a:effectLst/>
                        </a:rPr>
                        <a:t>99,73</a:t>
                      </a:r>
                      <a:endParaRPr lang="ru-RU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014" marR="4201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519654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12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4172" y="1261145"/>
            <a:ext cx="921702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mtClean="0"/>
              <a:t>На </a:t>
            </a:r>
            <a:r>
              <a:rPr lang="ru-RU" sz="2000" b="1"/>
              <a:t>31 декабря </a:t>
            </a:r>
            <a:r>
              <a:rPr lang="ru-RU" sz="2000" b="1" smtClean="0"/>
              <a:t>2022 </a:t>
            </a:r>
            <a:r>
              <a:rPr lang="ru-RU" sz="2000" b="1"/>
              <a:t>года недоимка по местным </a:t>
            </a:r>
            <a:r>
              <a:rPr lang="ru-RU" sz="2000" b="1" smtClean="0"/>
              <a:t>налогам:</a:t>
            </a:r>
          </a:p>
          <a:p>
            <a:r>
              <a:rPr lang="ru-RU" sz="2400"/>
              <a:t> </a:t>
            </a:r>
            <a:r>
              <a:rPr lang="ru-RU" smtClean="0"/>
              <a:t>В </a:t>
            </a:r>
            <a:r>
              <a:rPr lang="ru-RU"/>
              <a:t>результате проведенной работы недоимка уменьшилась на </a:t>
            </a:r>
            <a:r>
              <a:rPr lang="ru-RU" smtClean="0"/>
              <a:t>51,7 тыс.рублей составляет 486,8 тыс.рублей.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121020100"/>
              </p:ext>
            </p:extLst>
          </p:nvPr>
        </p:nvGraphicFramePr>
        <p:xfrm>
          <a:off x="666180" y="2800028"/>
          <a:ext cx="9073008" cy="2853605"/>
        </p:xfrm>
        <a:graphic>
          <a:graphicData uri="http://schemas.openxmlformats.org/drawingml/2006/chart">
            <c:chart xmlns:c="http://schemas.openxmlformats.org/drawingml/2006/chart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17478" y="6373713"/>
            <a:ext cx="98064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В 2022 году за счет участия   Полавского сельского поселения в областных конкурсах, программах на мероприятия в сфере благоустройства было дополнительно привлечено </a:t>
            </a:r>
            <a:r>
              <a:rPr lang="ru-RU" b="1"/>
              <a:t>2078,6 тыс.рублей из </a:t>
            </a:r>
            <a:r>
              <a:rPr lang="ru-RU"/>
              <a:t>областного бюджета.</a:t>
            </a:r>
          </a:p>
        </p:txBody>
      </p:sp>
    </p:spTree>
    <p:extLst>
      <p:ext uri="{BB962C8B-B14F-4D97-AF65-F5344CB8AC3E}">
        <p14:creationId xmlns:p14="http://schemas.microsoft.com/office/powerpoint/2010/main" val="3566030620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/>
          <p:nvPr/>
        </p:nvSpPr>
        <p:spPr>
          <a:xfrm>
            <a:off x="304800" y="1295400"/>
            <a:ext cx="4753868" cy="473903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2400" b="1" kern="0" smtClean="0">
                <a:solidFill>
                  <a:sysClr val="windowText" lastClr="000000"/>
                </a:solidFill>
              </a:rPr>
              <a:t>Бюджет сельского поселения</a:t>
            </a:r>
            <a:endParaRPr lang="ru-RU" sz="2400" b="1" ker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9" name="Объект 3"/>
          <p:cNvGraphicFramePr/>
          <p:nvPr>
            <p:extLst>
              <p:ext uri="{D42A27DB-BD31-4B8C-83A1-F6EECF244321}">
                <p14:modId xmlns:p14="http://schemas.microsoft.com/office/powerpoint/2010/main" val="1082779041"/>
              </p:ext>
            </p:extLst>
          </p:nvPr>
        </p:nvGraphicFramePr>
        <p:xfrm>
          <a:off x="304800" y="1909217"/>
          <a:ext cx="9868323" cy="4248472"/>
        </p:xfrm>
        <a:graphic>
          <a:graphicData uri="http://schemas.openxmlformats.org/drawingml/2006/chart">
            <c:chart xmlns:c="http://schemas.openxmlformats.org/drawingml/2006/chart" r:id="rId3"/>
          </a:graphicData>
        </a:graphic>
      </p:graphicFrame>
      <p:sp>
        <p:nvSpPr>
          <p:cNvPr id="12" name="Заголовок 1"/>
          <p:cNvSpPr txBox="1"/>
          <p:nvPr/>
        </p:nvSpPr>
        <p:spPr>
          <a:xfrm>
            <a:off x="5706740" y="1250731"/>
            <a:ext cx="4005198" cy="473903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2400" b="1" kern="0" smtClean="0">
                <a:solidFill>
                  <a:sysClr val="windowText" lastClr="000000"/>
                </a:solidFill>
              </a:rPr>
              <a:t>Расходы      </a:t>
            </a:r>
            <a:r>
              <a:rPr lang="ru-RU" sz="2000" b="1" kern="0" smtClean="0">
                <a:solidFill>
                  <a:sysClr val="windowText" lastClr="000000"/>
                </a:solidFill>
              </a:rPr>
              <a:t>(тыс.рублей)</a:t>
            </a:r>
            <a:endParaRPr lang="ru-RU" sz="2000" b="1" kern="0">
              <a:solidFill>
                <a:sysClr val="windowText" lastClr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13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6181" y="6301705"/>
            <a:ext cx="96196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/>
              <a:t>При плане </a:t>
            </a:r>
            <a:r>
              <a:rPr lang="ru-RU" sz="2000" smtClean="0"/>
              <a:t>16301,0 </a:t>
            </a:r>
            <a:r>
              <a:rPr lang="ru-RU" sz="2000"/>
              <a:t>тыс. рублей расходы произведены в сумме </a:t>
            </a:r>
            <a:r>
              <a:rPr lang="ru-RU" sz="2000" smtClean="0"/>
              <a:t>15</a:t>
            </a:r>
            <a:r>
              <a:rPr lang="ru-RU" sz="2000"/>
              <a:t> </a:t>
            </a:r>
            <a:r>
              <a:rPr lang="ru-RU" sz="2000" smtClean="0"/>
              <a:t>580,0 </a:t>
            </a:r>
            <a:r>
              <a:rPr lang="ru-RU" sz="2000"/>
              <a:t>тыс. рублей, что составило </a:t>
            </a:r>
            <a:r>
              <a:rPr lang="ru-RU" sz="2000" smtClean="0"/>
              <a:t>95,58%.</a:t>
            </a:r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1353914101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14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055561"/>
              </p:ext>
            </p:extLst>
          </p:nvPr>
        </p:nvGraphicFramePr>
        <p:xfrm>
          <a:off x="745914" y="2053233"/>
          <a:ext cx="9547612" cy="46805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56724"/>
                <a:gridCol w="2145009"/>
                <a:gridCol w="1859479"/>
                <a:gridCol w="1286400"/>
              </a:tblGrid>
              <a:tr h="1080120"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600">
                          <a:effectLst/>
                        </a:rPr>
                        <a:t>Показатели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600">
                          <a:effectLst/>
                        </a:rPr>
                        <a:t>Уточненные плановые назначения на 2022 год, руб.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600">
                          <a:effectLst/>
                        </a:rPr>
                        <a:t>Исполнено в 2022 году сумма, руб.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ru-RU" sz="1600">
                          <a:effectLst/>
                        </a:rPr>
                        <a:t>% исполнения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ОБЩЕГОСУДАРСТВЕННЫЕ ВОПРОСЫ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6238075,16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6191217,60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99,25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60040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НАЦИОНАЛЬНАЯ ОБОРОНА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250030,00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250030,00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100,00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576064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163601,84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163601,84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100,00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60040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НАЦИОНАЛЬНАЯ ЭКОНОМИКА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4504803,38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4087556,78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90,74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60040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ЖИЛИЩНО-КОММУНАЛЬНОЕ ХОЗЯЙСТВО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4542743,30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4285735,34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94,34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60040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ОБРАЗОВАНИЕ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48300,00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48300,00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100,00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88032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КУЛЬТУРА, КИНЕМАТОГРАФИЯ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10400,00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10400,00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100,00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60040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СОЦИАЛЬНАЯ ПОЛИТИКА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470063,64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470063,64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100,00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60040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ФИЗИЧЕСКАЯ КУЛЬТУРА И СПОРТ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72900,00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72900,00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400">
                          <a:effectLst/>
                        </a:rPr>
                        <a:t>100,00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88032"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600" b="1">
                          <a:effectLst/>
                        </a:rPr>
                        <a:t>Итого расходов</a:t>
                      </a:r>
                      <a:endParaRPr lang="ru-RU" sz="16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600" b="1">
                          <a:effectLst/>
                        </a:rPr>
                        <a:t>16300917,32</a:t>
                      </a:r>
                      <a:endParaRPr lang="ru-RU" sz="16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600" b="1">
                          <a:effectLst/>
                        </a:rPr>
                        <a:t>15579805,20</a:t>
                      </a:r>
                      <a:endParaRPr lang="ru-RU" sz="16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 vert="horz" wrap="square"/>
                    <a:lstStyle/>
                    <a:p>
                      <a:pPr>
                        <a:spcAft>
                          <a:spcPct val="0"/>
                        </a:spcAft>
                      </a:pPr>
                      <a:r>
                        <a:rPr lang="ru-RU" sz="1600" b="1">
                          <a:effectLst/>
                        </a:rPr>
                        <a:t>95,58</a:t>
                      </a:r>
                      <a:endParaRPr lang="ru-RU" sz="16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65676" y="1261144"/>
            <a:ext cx="92335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Исполнение бюджета сельского поселения по расходам в 2022 </a:t>
            </a:r>
            <a:r>
              <a:rPr lang="ru-RU" smtClean="0"/>
              <a:t>году: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64297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15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Заголовок 1"/>
          <p:cNvSpPr txBox="1"/>
          <p:nvPr/>
        </p:nvSpPr>
        <p:spPr>
          <a:xfrm>
            <a:off x="417478" y="1189137"/>
            <a:ext cx="8229600" cy="648072"/>
          </a:xfrm>
          <a:prstGeom prst="rect">
            <a:avLst/>
          </a:prstGeom>
          <a:effectLst/>
        </p:spPr>
        <p:txBody>
          <a:bodyPr vert="horz" lIns="0" tIns="0" rIns="0" bIns="0" rtlCol="0" anchor="ctr" anchorCtr="0">
            <a:noAutofit/>
          </a:bodyPr>
          <a:lstStyle>
            <a:lvl1pPr marL="365102" indent="-365102" algn="r" defTabSz="1043148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2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smtClean="0"/>
              <a:t>Ремонт и содержание дорог</a:t>
            </a:r>
            <a:endParaRPr lang="ru-RU" sz="320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321370965"/>
              </p:ext>
            </p:extLst>
          </p:nvPr>
        </p:nvGraphicFramePr>
        <p:xfrm>
          <a:off x="4435276" y="2845321"/>
          <a:ext cx="6096000" cy="4064000"/>
        </p:xfrm>
        <a:graphic>
          <a:graphicData uri="http://schemas.openxmlformats.org/drawingml/2006/chart">
            <c:chart xmlns:c="http://schemas.openxmlformats.org/drawingml/2006/chart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46040" y="1909217"/>
            <a:ext cx="101852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/>
              <a:t>выделено средств </a:t>
            </a:r>
            <a:r>
              <a:rPr lang="ru-RU" sz="2000" smtClean="0"/>
              <a:t>3 989257,38 рублей</a:t>
            </a:r>
            <a:r>
              <a:rPr lang="ru-RU" sz="2000"/>
              <a:t>, освоено </a:t>
            </a:r>
            <a:r>
              <a:rPr lang="ru-RU" sz="2000" smtClean="0"/>
              <a:t>3 576810,78 рублей</a:t>
            </a:r>
            <a:endParaRPr lang="ru-RU" sz="2000"/>
          </a:p>
        </p:txBody>
      </p:sp>
      <p:sp>
        <p:nvSpPr>
          <p:cNvPr id="12" name="Прямоугольник 11"/>
          <p:cNvSpPr/>
          <p:nvPr/>
        </p:nvSpPr>
        <p:spPr>
          <a:xfrm>
            <a:off x="206705" y="2701305"/>
            <a:ext cx="3555819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mtClean="0"/>
              <a:t>2 399539 рублей </a:t>
            </a:r>
            <a:r>
              <a:rPr lang="ru-RU"/>
              <a:t>на ремонт асфальтобетонного покрытия участка автомобильной дороги </a:t>
            </a:r>
            <a:r>
              <a:rPr lang="ru-RU" smtClean="0"/>
              <a:t>ул</a:t>
            </a:r>
            <a:r>
              <a:rPr lang="ru-RU"/>
              <a:t>. Парковая п. Пола </a:t>
            </a:r>
            <a:r>
              <a:rPr lang="ru-RU" smtClean="0"/>
              <a:t>в </a:t>
            </a:r>
            <a:r>
              <a:rPr lang="ru-RU"/>
              <a:t>рамках проекта «Дорога к дому»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2647" y="4789537"/>
            <a:ext cx="3879917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/>
              <a:t>В рамках региональной программы «Дорога к дому» по решению конференции жителей </a:t>
            </a:r>
            <a:r>
              <a:rPr lang="ru-RU" smtClean="0"/>
              <a:t>на 2023 год запланирован ремонт </a:t>
            </a:r>
            <a:r>
              <a:rPr lang="ru-RU"/>
              <a:t>асфальтобетонного покрытия участка дороги ул. Мира п.Пола, протяженностью 0,225 км, на сумму </a:t>
            </a:r>
            <a:r>
              <a:rPr lang="ru-RU" b="1"/>
              <a:t>1 млн 839 тыс. рублей</a:t>
            </a:r>
            <a:r>
              <a:rPr lang="ru-RU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89572370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sp>
        <p:nvSpPr>
          <p:cNvPr id="7" name="Прямоугольник 6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16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522164" y="1261145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err="1" smtClean="0"/>
              <a:t>п.Пола ул.Парковая  в рамках проекта «Дорога к </a:t>
            </a:r>
            <a:r>
              <a:rPr lang="ru-RU" sz="2400"/>
              <a:t>дому» </a:t>
            </a:r>
            <a:endParaRPr lang="ru-RU" sz="240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4" y="2269257"/>
            <a:ext cx="5029200" cy="3771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20" y="3421385"/>
            <a:ext cx="5016500" cy="376237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77654" y="6045968"/>
            <a:ext cx="1398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mtClean="0"/>
              <a:t>до ремонта</a:t>
            </a: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290916" y="3001836"/>
            <a:ext cx="1763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mtClean="0"/>
              <a:t>после ремонта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92692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17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69831" y="1189137"/>
            <a:ext cx="2699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kern="0">
                <a:solidFill>
                  <a:sysClr val="windowText" lastClr="000000"/>
                </a:solidFill>
              </a:rPr>
              <a:t>Благоустройство</a:t>
            </a:r>
          </a:p>
        </p:txBody>
      </p:sp>
      <p:sp>
        <p:nvSpPr>
          <p:cNvPr id="8" name="Объект 2"/>
          <p:cNvSpPr txBox="1"/>
          <p:nvPr/>
        </p:nvSpPr>
        <p:spPr>
          <a:xfrm>
            <a:off x="828689" y="1837209"/>
            <a:ext cx="2598490" cy="100400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60787" indent="-208630" algn="l" defTabSz="1043148" rtl="0" eaLnBrk="1" latinLnBrk="0" hangingPunct="1">
              <a:spcBef>
                <a:spcPct val="20000"/>
              </a:spcBef>
              <a:spcAft>
                <a:spcPts val="34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5889" indent="-208630" algn="l" defTabSz="1043148" rtl="0" eaLnBrk="1" latinLnBrk="0" hangingPunct="1">
              <a:spcBef>
                <a:spcPct val="20000"/>
              </a:spcBef>
              <a:spcAft>
                <a:spcPts val="34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38833" indent="-208630" algn="l" defTabSz="1043148" rtl="0" eaLnBrk="1" latinLnBrk="0" hangingPunct="1">
              <a:spcBef>
                <a:spcPct val="20000"/>
              </a:spcBef>
              <a:spcAft>
                <a:spcPts val="34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1777" indent="-208630" algn="l" defTabSz="1043148" rtl="0" eaLnBrk="1" latinLnBrk="0" hangingPunct="1">
              <a:spcBef>
                <a:spcPct val="20000"/>
              </a:spcBef>
              <a:spcAft>
                <a:spcPts val="34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85584" indent="-208630" algn="l" defTabSz="1043148" rtl="0" eaLnBrk="1" latinLnBrk="0" hangingPunct="1">
              <a:spcBef>
                <a:spcPct val="20000"/>
              </a:spcBef>
              <a:spcAft>
                <a:spcPts val="34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98528" indent="-208630" algn="l" defTabSz="1043148" rtl="0" eaLnBrk="1" latinLnBrk="0" hangingPunct="1">
              <a:spcBef>
                <a:spcPct val="20000"/>
              </a:spcBef>
              <a:spcAft>
                <a:spcPts val="34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2767" indent="-208630" algn="l" defTabSz="1043148" rtl="0" eaLnBrk="1" latinLnBrk="0" hangingPunct="1">
              <a:spcBef>
                <a:spcPct val="20000"/>
              </a:spcBef>
              <a:spcAft>
                <a:spcPts val="34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07869" indent="-208630" algn="l" defTabSz="1043148" rtl="0" eaLnBrk="1" latinLnBrk="0" hangingPunct="1">
              <a:spcBef>
                <a:spcPct val="20000"/>
              </a:spcBef>
              <a:spcAft>
                <a:spcPts val="34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52107" indent="-208630" algn="l" defTabSz="1043148" rtl="0" eaLnBrk="1" latinLnBrk="0" hangingPunct="1">
              <a:spcBef>
                <a:spcPct val="20000"/>
              </a:spcBef>
              <a:spcAft>
                <a:spcPts val="34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ru-RU" sz="1600" smtClean="0"/>
              <a:t>Уличное освещение:</a:t>
            </a:r>
          </a:p>
          <a:p>
            <a:pPr marL="0" indent="0">
              <a:buFont typeface="Georgia" pitchFamily="18" charset="0"/>
              <a:buNone/>
            </a:pPr>
            <a:r>
              <a:rPr lang="ru-RU" sz="1600" smtClean="0"/>
              <a:t>всего </a:t>
            </a:r>
            <a:r>
              <a:rPr lang="ru-RU" sz="1600" b="1" smtClean="0"/>
              <a:t>334</a:t>
            </a:r>
            <a:r>
              <a:rPr lang="ru-RU" sz="1600" smtClean="0"/>
              <a:t> светильника</a:t>
            </a:r>
          </a:p>
          <a:p>
            <a:pPr marL="0" indent="0">
              <a:buFont typeface="Georgia" pitchFamily="18" charset="0"/>
              <a:buNone/>
            </a:pPr>
            <a:r>
              <a:rPr lang="ru-RU" sz="1600" smtClean="0"/>
              <a:t>2022 год установлено </a:t>
            </a:r>
            <a:r>
              <a:rPr lang="ru-RU" sz="1600" b="1" smtClean="0"/>
              <a:t>19</a:t>
            </a:r>
          </a:p>
          <a:p>
            <a:pPr marL="0" indent="0">
              <a:buFont typeface="Georgia" pitchFamily="18" charset="0"/>
              <a:buNone/>
            </a:pPr>
            <a:endParaRPr lang="ru-RU" sz="1600" b="1"/>
          </a:p>
          <a:p>
            <a:pPr marL="0" indent="0">
              <a:buFont typeface="Georgia" pitchFamily="18" charset="0"/>
              <a:buNone/>
            </a:pPr>
            <a:endParaRPr lang="ru-RU" sz="1600" b="1" smtClean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568249098"/>
              </p:ext>
            </p:extLst>
          </p:nvPr>
        </p:nvGraphicFramePr>
        <p:xfrm>
          <a:off x="3978548" y="1770410"/>
          <a:ext cx="6554908" cy="2515071"/>
        </p:xfrm>
        <a:graphic>
          <a:graphicData uri="http://schemas.openxmlformats.org/drawingml/2006/chart">
            <c:chart xmlns:c="http://schemas.openxmlformats.org/drawingml/2006/chart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4842644" y="1769303"/>
            <a:ext cx="4918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/>
              <a:t>уличное освещение 2169,66705 тыс. рублей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27930" y="3133353"/>
            <a:ext cx="418266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/>
              <a:t>содержание воинских и гражданский захоронений </a:t>
            </a:r>
            <a:r>
              <a:rPr lang="ru-RU" sz="1600" b="1"/>
              <a:t>154,645 тыс. рублей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85907" y="4120760"/>
            <a:ext cx="5281025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smtClean="0"/>
              <a:t>химическая </a:t>
            </a:r>
            <a:r>
              <a:rPr lang="ru-RU" sz="1600"/>
              <a:t>обработка борщевика Сосновского на земельных участках в границах населенных пунктов сельского поселения </a:t>
            </a:r>
            <a:r>
              <a:rPr lang="ru-RU" sz="1600" b="1"/>
              <a:t>592,45825 тыс. рублей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498828" y="4429497"/>
            <a:ext cx="3960440" cy="280076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/>
              <a:t>расходы, связанные с финансовым обеспечением первоочередных расходов за счет бюджета муниципального района составили в сумме </a:t>
            </a:r>
            <a:r>
              <a:rPr lang="ru-RU" sz="1600" b="1"/>
              <a:t>339,97238 тыс. рублей </a:t>
            </a:r>
            <a:r>
              <a:rPr lang="ru-RU" sz="1600"/>
              <a:t>(спиливание 11 аварийных деревьев на территории гражданских </a:t>
            </a:r>
            <a:r>
              <a:rPr lang="ru-RU" sz="1600" smtClean="0"/>
              <a:t>кладбищ      д.Борки д.Налючи </a:t>
            </a:r>
            <a:r>
              <a:rPr lang="ru-RU" sz="1600" b="1"/>
              <a:t>142,0 тыс. рублей</a:t>
            </a:r>
            <a:r>
              <a:rPr lang="ru-RU" sz="1600"/>
              <a:t>, приобретение 14 штук передвижных мусорных контейнеров 1100 литров </a:t>
            </a:r>
            <a:r>
              <a:rPr lang="ru-RU" sz="1600" b="1"/>
              <a:t>197,97238 тыс. рублей</a:t>
            </a:r>
            <a:r>
              <a:rPr lang="ru-RU" sz="1600"/>
              <a:t>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5907" y="5211731"/>
            <a:ext cx="540680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/>
              <a:t>приобретение детского игрового оборудования на общественную территорию около д. №8 </a:t>
            </a:r>
            <a:r>
              <a:rPr lang="ru-RU" sz="1600" smtClean="0"/>
              <a:t>    ул</a:t>
            </a:r>
            <a:r>
              <a:rPr lang="ru-RU" sz="1600"/>
              <a:t>. Мира п. Пола («ТОС Пола-1») на сумму </a:t>
            </a:r>
            <a:r>
              <a:rPr lang="ru-RU" sz="1600" b="1"/>
              <a:t>171,335 тыс. рублей</a:t>
            </a:r>
            <a:r>
              <a:rPr lang="ru-RU" sz="1600"/>
              <a:t>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5907" y="6510469"/>
            <a:ext cx="587633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/>
              <a:t>проведено 23 рейда, в ходе которых  было составлено и  выдано гражданам 18 предостережений.</a:t>
            </a:r>
          </a:p>
        </p:txBody>
      </p:sp>
    </p:spTree>
    <p:extLst>
      <p:ext uri="{BB962C8B-B14F-4D97-AF65-F5344CB8AC3E}">
        <p14:creationId xmlns:p14="http://schemas.microsoft.com/office/powerpoint/2010/main" val="3811371474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/>
          <p:nvPr/>
        </p:nvSpPr>
        <p:spPr>
          <a:xfrm>
            <a:off x="564493" y="1269349"/>
            <a:ext cx="3126024" cy="49995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rPr lang="ru-RU" sz="2400" b="1" kern="0" smtClean="0">
                <a:solidFill>
                  <a:sysClr val="windowText" lastClr="000000"/>
                </a:solidFill>
              </a:rPr>
              <a:t>Благоустройство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18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4494" y="2125241"/>
            <a:ext cx="9678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обустройство подъездов к контейнерным площадкам на ул. Мира, ул. Зеленая п. Пола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78" y="2917329"/>
            <a:ext cx="4839513" cy="36296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20" y="3875187"/>
            <a:ext cx="4576613" cy="34324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930876" y="3498177"/>
            <a:ext cx="1526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/>
              <a:t>ул. Зеленая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27505" y="6546964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/>
              <a:t>ул. Мира</a:t>
            </a:r>
          </a:p>
        </p:txBody>
      </p:sp>
    </p:spTree>
    <p:extLst>
      <p:ext uri="{BB962C8B-B14F-4D97-AF65-F5344CB8AC3E}">
        <p14:creationId xmlns:p14="http://schemas.microsoft.com/office/powerpoint/2010/main" val="175681719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/>
          <p:nvPr/>
        </p:nvSpPr>
        <p:spPr>
          <a:xfrm>
            <a:off x="564493" y="1269349"/>
            <a:ext cx="2765984" cy="49995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r>
              <a:rPr lang="ru-RU" sz="2400" b="1" kern="0" smtClean="0">
                <a:solidFill>
                  <a:sysClr val="windowText" lastClr="000000"/>
                </a:solidFill>
              </a:rPr>
              <a:t>Благоустройство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19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62" y="1769303"/>
            <a:ext cx="3270039" cy="436005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64493" y="6229697"/>
            <a:ext cx="30919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/>
              <a:t>ремонт мостика на захоронении </a:t>
            </a:r>
            <a:endParaRPr lang="ru-RU" smtClean="0"/>
          </a:p>
          <a:p>
            <a:pPr algn="ctr"/>
            <a:r>
              <a:rPr lang="ru-RU" smtClean="0"/>
              <a:t>в д</a:t>
            </a:r>
            <a:r>
              <a:rPr lang="ru-RU"/>
              <a:t>. Лебедское</a:t>
            </a:r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08" y="1425167"/>
            <a:ext cx="6168628" cy="462647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698628" y="6229696"/>
            <a:ext cx="56589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mtClean="0"/>
              <a:t>Субботник по уборки территории в д.Кузьминское </a:t>
            </a:r>
          </a:p>
          <a:p>
            <a:pPr algn="ctr"/>
            <a:r>
              <a:rPr lang="ru-RU" smtClean="0"/>
              <a:t>ТОС «Кузьминское»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927214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TextBox 4"/>
          <p:cNvSpPr txBox="1"/>
          <p:nvPr/>
        </p:nvSpPr>
        <p:spPr>
          <a:xfrm>
            <a:off x="2346304" y="49527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latin typeface="+mj-lt"/>
              </a:rPr>
              <a:t>                              </a:t>
            </a:r>
            <a:endParaRPr lang="ru-RU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678135" y="191930"/>
            <a:ext cx="78046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ПАРФИНСКОГО 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sp>
        <p:nvSpPr>
          <p:cNvPr id="1028" name="AutoShape 4" descr="https://apf.mail.ru/cgi-bin/readmsg?id=15809208871082831482;0;4&amp;exif=1&amp;full=1&amp;x-email=otekparf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apf.mail.ru/cgi-bin/readmsg?id=15809208871082831482;0;4&amp;exif=1&amp;full=1&amp;x-email=otekparf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https://apf.mail.ru/cgi-bin/readmsg?id=15809208871082831482;0;4&amp;exif=1&amp;full=1&amp;x-email=otekparf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17478" y="138087"/>
            <a:ext cx="89639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chemeClr val="bg1">
                    <a:lumMod val="50000"/>
                  </a:schemeClr>
                </a:solidFill>
              </a:rPr>
              <a:t>0</a:t>
            </a:r>
            <a:r>
              <a:rPr lang="ru-RU" sz="5000">
                <a:solidFill>
                  <a:srgbClr val="FF0000"/>
                </a:solidFill>
              </a:rPr>
              <a:t>2</a:t>
            </a:r>
            <a:endParaRPr lang="ru-RU" sz="5000" smtClean="0">
              <a:solidFill>
                <a:srgbClr val="FF0000"/>
              </a:solidFill>
            </a:endParaRP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7479" y="1405161"/>
            <a:ext cx="9868322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mtClean="0"/>
              <a:t>Площадь поселения: 71000 га </a:t>
            </a:r>
          </a:p>
          <a:p>
            <a:pPr algn="r"/>
            <a:endParaRPr lang="ru-RU" sz="2400" smtClean="0"/>
          </a:p>
          <a:p>
            <a:pPr algn="r"/>
            <a:r>
              <a:rPr lang="ru-RU" sz="2400" smtClean="0"/>
              <a:t> 45% площади Парфинского района </a:t>
            </a:r>
          </a:p>
          <a:p>
            <a:endParaRPr lang="ru-RU" sz="2800" b="1"/>
          </a:p>
          <a:p>
            <a:endParaRPr lang="ru-RU" sz="2800" b="1" smtClean="0"/>
          </a:p>
          <a:p>
            <a:endParaRPr lang="ru-RU" sz="2800" b="1"/>
          </a:p>
          <a:p>
            <a:endParaRPr lang="ru-RU" sz="2800" b="1" smtClean="0"/>
          </a:p>
          <a:p>
            <a:endParaRPr lang="ru-RU" sz="2800" b="1"/>
          </a:p>
          <a:p>
            <a:endParaRPr lang="ru-RU" sz="2800" b="1" smtClean="0"/>
          </a:p>
          <a:p>
            <a:endParaRPr lang="ru-RU" sz="2800" b="1"/>
          </a:p>
          <a:p>
            <a:endParaRPr lang="ru-RU" sz="2800" b="1" smtClean="0"/>
          </a:p>
          <a:p>
            <a:endParaRPr lang="ru-RU" sz="2800" b="1"/>
          </a:p>
          <a:p>
            <a:endParaRPr lang="ru-RU" sz="2800" b="1" smtClean="0"/>
          </a:p>
          <a:p>
            <a:endParaRPr lang="ru-RU" sz="2800" b="1"/>
          </a:p>
          <a:p>
            <a:endParaRPr lang="ru-RU" sz="2800" b="1" smtClean="0"/>
          </a:p>
        </p:txBody>
      </p:sp>
      <p:pic>
        <p:nvPicPr>
          <p:cNvPr id="1026" name="Picture 2" descr="C:\Users\User\Desktop\Отчет Главы за 2022 год\Фото\_1_she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243" y="2053233"/>
            <a:ext cx="4102939" cy="500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26350262"/>
              </p:ext>
            </p:extLst>
          </p:nvPr>
        </p:nvGraphicFramePr>
        <p:xfrm>
          <a:off x="5130675" y="2989337"/>
          <a:ext cx="5155125" cy="3404094"/>
        </p:xfrm>
        <a:graphic>
          <a:graphicData uri="http://schemas.openxmlformats.org/drawingml/2006/chart">
            <c:chart xmlns:c="http://schemas.openxmlformats.org/drawingml/2006/chart" r:id="rId4"/>
          </a:graphicData>
        </a:graphic>
      </p:graphicFrame>
    </p:spTree>
    <p:extLst>
      <p:ext uri="{BB962C8B-B14F-4D97-AF65-F5344CB8AC3E}">
        <p14:creationId xmlns:p14="http://schemas.microsoft.com/office/powerpoint/2010/main" val="1636016103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/>
          <p:nvPr/>
        </p:nvSpPr>
        <p:spPr>
          <a:xfrm>
            <a:off x="564493" y="1269349"/>
            <a:ext cx="3126024" cy="499954"/>
          </a:xfrm>
          <a:prstGeom prst="rect">
            <a:avLst/>
          </a:prstGeom>
        </p:spPr>
        <p:txBody>
          <a:bodyPr lIns="0" tIns="0" rIns="0" bIns="0" anchor="ctr">
            <a:normAutofit fontScale="85000" lnSpcReduction="20000"/>
          </a:bodyPr>
          <a:lstStyle/>
          <a:p>
            <a:r>
              <a:rPr lang="ru-RU" sz="2400" b="1" kern="0" smtClean="0">
                <a:solidFill>
                  <a:sysClr val="windowText" lastClr="000000"/>
                </a:solidFill>
              </a:rPr>
              <a:t>Благоустройство</a:t>
            </a:r>
          </a:p>
          <a:p>
            <a:r>
              <a:rPr lang="ru-RU" sz="2400" i="1" kern="0" smtClean="0">
                <a:solidFill>
                  <a:sysClr val="windowText" lastClr="000000"/>
                </a:solidFill>
              </a:rPr>
              <a:t>           </a:t>
            </a:r>
            <a:endParaRPr lang="ru-RU" sz="2400" kern="0">
              <a:solidFill>
                <a:sysClr val="windowText" lastClr="0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20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4493" y="1739255"/>
            <a:ext cx="95347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/>
              <a:t>химическая обработка </a:t>
            </a:r>
            <a:r>
              <a:rPr lang="ru-RU"/>
              <a:t>земельных участков, заросших борщевиком Сосновского. </a:t>
            </a:r>
            <a:endParaRPr lang="ru-RU" smtClean="0"/>
          </a:p>
          <a:p>
            <a:r>
              <a:rPr lang="ru-RU" smtClean="0"/>
              <a:t>В </a:t>
            </a:r>
            <a:r>
              <a:rPr lang="ru-RU"/>
              <a:t>2022 году проведена химическая обработка на площади 44 га в деревнях Борки, Новая Деревня и Васильевщина.</a:t>
            </a:r>
          </a:p>
        </p:txBody>
      </p:sp>
      <p:pic>
        <p:nvPicPr>
          <p:cNvPr id="4098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7" t="6445" r="38496" b="5966"/>
          <a:stretch>
            <a:fillRect/>
          </a:stretch>
        </p:blipFill>
        <p:spPr bwMode="auto">
          <a:xfrm>
            <a:off x="234132" y="2662585"/>
            <a:ext cx="2684295" cy="481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6" t="25589" r="38289" b="23543"/>
          <a:stretch>
            <a:fillRect/>
          </a:stretch>
        </p:blipFill>
        <p:spPr bwMode="auto">
          <a:xfrm>
            <a:off x="3207624" y="2832277"/>
            <a:ext cx="4248472" cy="446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Рисунок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2" t="6461" r="38289" b="5287"/>
          <a:stretch>
            <a:fillRect/>
          </a:stretch>
        </p:blipFill>
        <p:spPr bwMode="auto">
          <a:xfrm>
            <a:off x="7722964" y="2413273"/>
            <a:ext cx="2804989" cy="5049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81634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/>
          <p:nvPr/>
        </p:nvSpPr>
        <p:spPr>
          <a:xfrm>
            <a:off x="564493" y="1269349"/>
            <a:ext cx="3126024" cy="499954"/>
          </a:xfrm>
          <a:prstGeom prst="rect">
            <a:avLst/>
          </a:prstGeom>
        </p:spPr>
        <p:txBody>
          <a:bodyPr lIns="0" tIns="0" rIns="0" bIns="0" anchor="ctr">
            <a:normAutofit fontScale="85000" lnSpcReduction="20000"/>
          </a:bodyPr>
          <a:lstStyle/>
          <a:p>
            <a:r>
              <a:rPr lang="ru-RU" sz="2400" b="1" kern="0" smtClean="0">
                <a:solidFill>
                  <a:sysClr val="windowText" lastClr="000000"/>
                </a:solidFill>
              </a:rPr>
              <a:t>Благоустройство</a:t>
            </a:r>
          </a:p>
          <a:p>
            <a:r>
              <a:rPr lang="ru-RU" sz="2400" i="1" kern="0" smtClean="0">
                <a:solidFill>
                  <a:sysClr val="windowText" lastClr="000000"/>
                </a:solidFill>
              </a:rPr>
              <a:t>           </a:t>
            </a:r>
            <a:endParaRPr lang="ru-RU" sz="2400" kern="0">
              <a:solidFill>
                <a:sysClr val="windowText" lastClr="0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21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4492" y="1545627"/>
            <a:ext cx="97213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Обустроены 4 площадки накопления ТКО в деревнях Сельцо, Борки, Кузьминское, Новая Деревня, приобретено 14 штук передвижных мусорных контейнеров объемом 1,1 м</a:t>
            </a:r>
            <a:r>
              <a:rPr lang="ru-RU" baseline="30000"/>
              <a:t>3</a:t>
            </a:r>
            <a:r>
              <a:rPr lang="ru-RU"/>
              <a:t>. </a:t>
            </a: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997191"/>
              </p:ext>
            </p:extLst>
          </p:nvPr>
        </p:nvGraphicFramePr>
        <p:xfrm>
          <a:off x="564492" y="2216278"/>
          <a:ext cx="3266271" cy="2448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Картинка" r:id="rId3" imgW="13620600" imgH="10210680" progId="StaticMetafile">
                  <p:embed/>
                </p:oleObj>
              </mc:Choice>
              <mc:Fallback>
                <p:oleObj name="Картинка" r:id="rId3" imgW="13620600" imgH="10210680" progId="StaticMetafil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4492" y="2216278"/>
                        <a:ext cx="3266271" cy="24482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7138963"/>
              </p:ext>
            </p:extLst>
          </p:nvPr>
        </p:nvGraphicFramePr>
        <p:xfrm>
          <a:off x="5634732" y="2413273"/>
          <a:ext cx="3237483" cy="2429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Картинка" r:id="rId5" imgW="12363480" imgH="9277200" progId="StaticMetafile">
                  <p:embed/>
                </p:oleObj>
              </mc:Choice>
              <mc:Fallback>
                <p:oleObj name="Картинка" r:id="rId5" imgW="12363480" imgH="9277200" progId="StaticMetafil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34732" y="2413273"/>
                        <a:ext cx="3237483" cy="2429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471206"/>
              </p:ext>
            </p:extLst>
          </p:nvPr>
        </p:nvGraphicFramePr>
        <p:xfrm>
          <a:off x="6138788" y="5077569"/>
          <a:ext cx="3851970" cy="2165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Картинка" r:id="rId7" imgW="13639681" imgH="7667640" progId="StaticMetafile">
                  <p:embed/>
                </p:oleObj>
              </mc:Choice>
              <mc:Fallback>
                <p:oleObj name="Картинка" r:id="rId7" imgW="13639681" imgH="7667640" progId="StaticMetafil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38788" y="5077569"/>
                        <a:ext cx="3851970" cy="21653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8896046"/>
              </p:ext>
            </p:extLst>
          </p:nvPr>
        </p:nvGraphicFramePr>
        <p:xfrm>
          <a:off x="1818308" y="4645521"/>
          <a:ext cx="3342048" cy="2505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Картинка" r:id="rId9" imgW="13620600" imgH="10210680" progId="StaticMetafile">
                  <p:embed/>
                </p:oleObj>
              </mc:Choice>
              <mc:Fallback>
                <p:oleObj name="Картинка" r:id="rId9" imgW="13620600" imgH="10210680" progId="StaticMetafil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18308" y="4645521"/>
                        <a:ext cx="3342048" cy="25050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890316" y="6661745"/>
            <a:ext cx="944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/>
              <a:t>Сельцо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850756" y="4285481"/>
            <a:ext cx="1564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err="1"/>
              <a:t>Кузьминское</a:t>
            </a: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37443" y="4213473"/>
            <a:ext cx="817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/>
              <a:t>Борки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236471" y="6828100"/>
            <a:ext cx="1794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accent2">
                    <a:lumMod val="20000"/>
                    <a:lumOff val="80000"/>
                  </a:schemeClr>
                </a:solidFill>
              </a:rPr>
              <a:t>Новая Деревня</a:t>
            </a:r>
          </a:p>
        </p:txBody>
      </p:sp>
    </p:spTree>
    <p:extLst>
      <p:ext uri="{BB962C8B-B14F-4D97-AF65-F5344CB8AC3E}">
        <p14:creationId xmlns:p14="http://schemas.microsoft.com/office/powerpoint/2010/main" val="4032381588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/>
          <p:nvPr/>
        </p:nvSpPr>
        <p:spPr>
          <a:xfrm>
            <a:off x="564493" y="1269349"/>
            <a:ext cx="3126024" cy="499954"/>
          </a:xfrm>
          <a:prstGeom prst="rect">
            <a:avLst/>
          </a:prstGeom>
        </p:spPr>
        <p:txBody>
          <a:bodyPr lIns="0" tIns="0" rIns="0" bIns="0" anchor="ctr">
            <a:normAutofit fontScale="85000" lnSpcReduction="20000"/>
          </a:bodyPr>
          <a:lstStyle/>
          <a:p>
            <a:r>
              <a:rPr lang="ru-RU" sz="2400" b="1" kern="0" smtClean="0">
                <a:solidFill>
                  <a:sysClr val="windowText" lastClr="000000"/>
                </a:solidFill>
              </a:rPr>
              <a:t>Благоустройство</a:t>
            </a:r>
          </a:p>
          <a:p>
            <a:r>
              <a:rPr lang="ru-RU" sz="2400" i="1" kern="0" smtClean="0">
                <a:solidFill>
                  <a:sysClr val="windowText" lastClr="000000"/>
                </a:solidFill>
              </a:rPr>
              <a:t>           </a:t>
            </a:r>
            <a:endParaRPr lang="ru-RU" sz="2400" kern="0">
              <a:solidFill>
                <a:sysClr val="windowText" lastClr="0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22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4492" y="1693193"/>
            <a:ext cx="97213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Всего на территории поселения установлено 334 светильника, из них 19 установлены дополнительно в отчетном году.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332" y="2345952"/>
            <a:ext cx="3659037" cy="27442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756" y="4825289"/>
            <a:ext cx="3453906" cy="25904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65" y="4717529"/>
            <a:ext cx="3432324" cy="25742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836" y="2173031"/>
            <a:ext cx="3504331" cy="262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88819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/>
          <p:nvPr/>
        </p:nvSpPr>
        <p:spPr>
          <a:xfrm>
            <a:off x="564493" y="1269349"/>
            <a:ext cx="3126024" cy="499954"/>
          </a:xfrm>
          <a:prstGeom prst="rect">
            <a:avLst/>
          </a:prstGeom>
        </p:spPr>
        <p:txBody>
          <a:bodyPr lIns="0" tIns="0" rIns="0" bIns="0" anchor="ctr">
            <a:normAutofit fontScale="85000" lnSpcReduction="20000"/>
          </a:bodyPr>
          <a:lstStyle/>
          <a:p>
            <a:r>
              <a:rPr lang="ru-RU" sz="2400" b="1" kern="0" smtClean="0">
                <a:solidFill>
                  <a:sysClr val="windowText" lastClr="000000"/>
                </a:solidFill>
              </a:rPr>
              <a:t>Благоустройство</a:t>
            </a:r>
          </a:p>
          <a:p>
            <a:r>
              <a:rPr lang="ru-RU" sz="2400" i="1" kern="0" smtClean="0">
                <a:solidFill>
                  <a:sysClr val="windowText" lastClr="000000"/>
                </a:solidFill>
              </a:rPr>
              <a:t>           </a:t>
            </a:r>
            <a:endParaRPr lang="ru-RU" sz="2400" kern="0">
              <a:solidFill>
                <a:sysClr val="windowText" lastClr="0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23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34532" y="1271965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/>
              <a:t>акции «Вода России»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05" y="1828671"/>
            <a:ext cx="3864693" cy="28888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97" y="4573513"/>
            <a:ext cx="3554661" cy="26571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756" y="1804256"/>
            <a:ext cx="4574589" cy="34195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278" y="4573513"/>
            <a:ext cx="3747323" cy="280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42606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24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6041" y="1183407"/>
            <a:ext cx="9939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В рамках программы «Комплексное развитие сельских территорий» приобретено оборудование и обустроена детской игровой площадки в п. Пола по ул. Зеленая на территории общего пользования около домов 8 и 2г</a:t>
            </a:r>
            <a:r>
              <a:rPr lang="ru-RU" smtClean="0"/>
              <a:t>.</a:t>
            </a:r>
          </a:p>
          <a:p>
            <a:r>
              <a:rPr lang="ru-RU" smtClean="0"/>
              <a:t>Стоимость проекта – 380,4 тыс. рублей</a:t>
            </a: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63" y="2390603"/>
            <a:ext cx="3823792" cy="28678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41" y="4789538"/>
            <a:ext cx="3579855" cy="24482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84" y="2269257"/>
            <a:ext cx="4579061" cy="34342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64" y="4789537"/>
            <a:ext cx="3978084" cy="260406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23870" y="4327872"/>
            <a:ext cx="551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mtClean="0">
                <a:solidFill>
                  <a:schemeClr val="bg1"/>
                </a:solidFill>
              </a:rPr>
              <a:t>до</a:t>
            </a:r>
            <a:endParaRPr lang="ru-RU" sz="2400" b="1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202684" y="4796782"/>
            <a:ext cx="10118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smtClean="0">
                <a:solidFill>
                  <a:schemeClr val="bg1"/>
                </a:solidFill>
              </a:rPr>
              <a:t>после</a:t>
            </a:r>
            <a:endParaRPr lang="ru-RU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727901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Заголовок 3"/>
          <p:cNvSpPr txBox="1"/>
          <p:nvPr/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1600" kern="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ПОЛАВСКОГО СЕЛЬСКОГО ПОСЕЛЕНИЯ </a:t>
            </a:r>
            <a:br>
              <a:rPr lang="ru-RU" sz="1600" kern="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kern="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МУНИЦИПАЛЬНОГО РАЙОНА</a:t>
            </a:r>
            <a:endParaRPr lang="ru-RU" sz="1600" kern="0">
              <a:solidFill>
                <a:sysClr val="windowText" lastClr="000000"/>
              </a:solidFill>
            </a:endParaRPr>
          </a:p>
        </p:txBody>
      </p:sp>
      <p:pic>
        <p:nvPicPr>
          <p:cNvPr id="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25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4167177350"/>
              </p:ext>
            </p:extLst>
          </p:nvPr>
        </p:nvGraphicFramePr>
        <p:xfrm>
          <a:off x="346040" y="2269257"/>
          <a:ext cx="10030102" cy="4696296"/>
        </p:xfrm>
        <a:graphic>
          <a:graphicData uri="http://schemas.openxmlformats.org/drawingml/2006/diagram">
            <dgm:relIds xmlns:dgm="http://schemas.openxmlformats.org/drawingml/2006/diagram" r:dm="rId4" r:lo="rId5" r:qs="rId6" r:cs="rId7"/>
          </a:graphicData>
        </a:graphic>
      </p:graphicFrame>
      <p:sp>
        <p:nvSpPr>
          <p:cNvPr id="16" name="Заголовок 1"/>
          <p:cNvSpPr txBox="1"/>
          <p:nvPr/>
        </p:nvSpPr>
        <p:spPr>
          <a:xfrm>
            <a:off x="509444" y="1189137"/>
            <a:ext cx="9661792" cy="792088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2000" b="1" kern="0" smtClean="0">
                <a:solidFill>
                  <a:sysClr val="windowText" lastClr="000000"/>
                </a:solidFill>
              </a:rPr>
              <a:t>Пожарная безопасность: </a:t>
            </a:r>
            <a:r>
              <a:rPr lang="ru-RU" sz="1600" smtClean="0"/>
              <a:t>Общий </a:t>
            </a:r>
            <a:r>
              <a:rPr lang="ru-RU" sz="1600"/>
              <a:t>объем финансовых средств, направленных на выполнение данного полномочия   составил - </a:t>
            </a:r>
            <a:r>
              <a:rPr lang="ru-RU" sz="1600" smtClean="0"/>
              <a:t>140,95784 </a:t>
            </a:r>
            <a:r>
              <a:rPr lang="ru-RU" sz="1600"/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619399257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26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Заголовок 1"/>
          <p:cNvSpPr txBox="1"/>
          <p:nvPr/>
        </p:nvSpPr>
        <p:spPr>
          <a:xfrm>
            <a:off x="509444" y="1189137"/>
            <a:ext cx="9661792" cy="792088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2000" b="1" kern="0" smtClean="0">
                <a:solidFill>
                  <a:sysClr val="windowText" lastClr="000000"/>
                </a:solidFill>
              </a:rPr>
              <a:t>Пожарная безопасность: </a:t>
            </a:r>
            <a:r>
              <a:rPr lang="ru-RU" kern="0" smtClean="0">
                <a:solidFill>
                  <a:sysClr val="windowText" lastClr="000000"/>
                </a:solidFill>
              </a:rPr>
              <a:t>расчистка, углубление, ограждение пожарных открытых водоемов в д.Новая Деревня</a:t>
            </a:r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9187205"/>
              </p:ext>
            </p:extLst>
          </p:nvPr>
        </p:nvGraphicFramePr>
        <p:xfrm>
          <a:off x="1299155" y="2269257"/>
          <a:ext cx="3562350" cy="475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Картинка" r:id="rId3" imgW="13620600" imgH="18164159" progId="StaticMetafile">
                  <p:embed/>
                </p:oleObj>
              </mc:Choice>
              <mc:Fallback>
                <p:oleObj name="Картинка" r:id="rId3" imgW="13620600" imgH="18164159" progId="StaticMetafil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9155" y="2269257"/>
                        <a:ext cx="3562350" cy="4751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7774198"/>
              </p:ext>
            </p:extLst>
          </p:nvPr>
        </p:nvGraphicFramePr>
        <p:xfrm>
          <a:off x="5850756" y="2269257"/>
          <a:ext cx="3562350" cy="475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Картинка" r:id="rId5" imgW="13620600" imgH="18164159" progId="StaticMetafile">
                  <p:embed/>
                </p:oleObj>
              </mc:Choice>
              <mc:Fallback>
                <p:oleObj name="Картинка" r:id="rId5" imgW="13620600" imgH="18164159" progId="StaticMetafil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50756" y="2269257"/>
                        <a:ext cx="3562350" cy="4751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818308" y="6013673"/>
            <a:ext cx="2081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kern="0" err="1">
                <a:solidFill>
                  <a:schemeClr val="bg1"/>
                </a:solidFill>
              </a:rPr>
              <a:t>д.Новая </a:t>
            </a:r>
            <a:r>
              <a:rPr lang="ru-RU" kern="0" smtClean="0">
                <a:solidFill>
                  <a:schemeClr val="bg1"/>
                </a:solidFill>
              </a:rPr>
              <a:t>Деревня </a:t>
            </a:r>
          </a:p>
          <a:p>
            <a:r>
              <a:rPr lang="ru-RU" kern="0" err="1" smtClean="0">
                <a:solidFill>
                  <a:schemeClr val="bg1"/>
                </a:solidFill>
              </a:rPr>
              <a:t>ул.Рабочая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14852" y="5981407"/>
            <a:ext cx="2081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kern="0" err="1">
                <a:solidFill>
                  <a:schemeClr val="bg1"/>
                </a:solidFill>
              </a:rPr>
              <a:t>д.Новая </a:t>
            </a:r>
            <a:r>
              <a:rPr lang="ru-RU" kern="0" smtClean="0">
                <a:solidFill>
                  <a:schemeClr val="bg1"/>
                </a:solidFill>
              </a:rPr>
              <a:t>Деревня </a:t>
            </a:r>
          </a:p>
          <a:p>
            <a:r>
              <a:rPr lang="ru-RU" kern="0" err="1" smtClean="0">
                <a:solidFill>
                  <a:schemeClr val="bg1"/>
                </a:solidFill>
              </a:rPr>
              <a:t>ул.Центральная</a:t>
            </a:r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213456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sp>
        <p:nvSpPr>
          <p:cNvPr id="6" name="Прямоугольник 5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27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386260" y="1189137"/>
            <a:ext cx="7632848" cy="936104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Динамика развития территориального общественного </a:t>
            </a:r>
          </a:p>
          <a:p>
            <a:pPr algn="ctr"/>
            <a:r>
              <a:rPr lang="ru-RU" sz="2400" b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самоуправления Полавского сельского поселения</a:t>
            </a:r>
            <a:endParaRPr lang="ru-RU" sz="24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119147553"/>
              </p:ext>
            </p:extLst>
          </p:nvPr>
        </p:nvGraphicFramePr>
        <p:xfrm>
          <a:off x="234132" y="2125241"/>
          <a:ext cx="10287072" cy="4786346"/>
        </p:xfrm>
        <a:graphic>
          <a:graphicData uri="http://schemas.openxmlformats.org/drawingml/2006/chart">
            <c:chart xmlns:c="http://schemas.openxmlformats.org/drawingml/2006/chart" r:id="rId3"/>
          </a:graphicData>
        </a:graphic>
      </p:graphicFrame>
    </p:spTree>
    <p:extLst>
      <p:ext uri="{BB962C8B-B14F-4D97-AF65-F5344CB8AC3E}">
        <p14:creationId xmlns:p14="http://schemas.microsoft.com/office/powerpoint/2010/main" val="3961144650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sp>
        <p:nvSpPr>
          <p:cNvPr id="6" name="Прямоугольник 5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28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613838" y="1189137"/>
            <a:ext cx="9577631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/>
              <a:t>По итогам работы за 2022 год</a:t>
            </a:r>
            <a:r>
              <a:rPr lang="ru-RU" sz="1700" b="1"/>
              <a:t> </a:t>
            </a:r>
            <a:r>
              <a:rPr lang="ru-RU" sz="1700"/>
              <a:t>в рамках Государственной программы «Государственная поддержка развития местного самоуправления в Новгородской области и социально ориентированных некомерческих организаций Новгородской области на 2019 – 2026 годы» </a:t>
            </a:r>
            <a:endParaRPr lang="ru-RU" sz="1700" smtClean="0"/>
          </a:p>
          <a:p>
            <a:r>
              <a:rPr lang="ru-RU" sz="1700" err="1" smtClean="0"/>
              <a:t>ТОСом </a:t>
            </a:r>
            <a:r>
              <a:rPr lang="ru-RU" sz="1700"/>
              <a:t>«Пола-1» реализован  проект: «Приобретение детского игрового оборудования и установка на общественной территории около д. №8 ул.Мира,  п.Пола на территории </a:t>
            </a:r>
            <a:endParaRPr lang="ru-RU" sz="1700" smtClean="0"/>
          </a:p>
          <a:p>
            <a:r>
              <a:rPr lang="ru-RU" sz="1700" smtClean="0"/>
              <a:t>ТОС </a:t>
            </a:r>
            <a:r>
              <a:rPr lang="ru-RU" sz="1700"/>
              <a:t>«Пола-1</a:t>
            </a:r>
            <a:r>
              <a:rPr lang="ru-RU" sz="1700" smtClean="0"/>
              <a:t>» </a:t>
            </a:r>
          </a:p>
          <a:p>
            <a:r>
              <a:rPr lang="ru-RU" sz="1700" smtClean="0"/>
              <a:t>Стоимость проекта – 171,335 тыс. рублей</a:t>
            </a:r>
            <a:endParaRPr lang="ru-RU" sz="1700"/>
          </a:p>
        </p:txBody>
      </p:sp>
      <p:sp>
        <p:nvSpPr>
          <p:cNvPr id="8" name="Прямоугольник 7"/>
          <p:cNvSpPr/>
          <p:nvPr/>
        </p:nvSpPr>
        <p:spPr>
          <a:xfrm>
            <a:off x="1533887" y="6445721"/>
            <a:ext cx="773753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/>
              <a:t>К сожалению, в 2022 году ТОС «Наш Дом» конкурсный отбор не прошли.</a:t>
            </a:r>
          </a:p>
        </p:txBody>
      </p:sp>
      <p:pic>
        <p:nvPicPr>
          <p:cNvPr id="3074" name="Picture 2" descr="IMG_20220803_0943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430" y="3129850"/>
            <a:ext cx="4373044" cy="326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IMG_178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2612" y="2808324"/>
            <a:ext cx="4364608" cy="324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7163" y="5871738"/>
            <a:ext cx="699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mtClean="0">
                <a:solidFill>
                  <a:schemeClr val="bg1"/>
                </a:solidFill>
              </a:rPr>
              <a:t>ДО</a:t>
            </a:r>
            <a:endParaRPr lang="ru-RU" sz="280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13493" y="5522083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mtClean="0">
                <a:solidFill>
                  <a:schemeClr val="bg2">
                    <a:lumMod val="90000"/>
                  </a:schemeClr>
                </a:solidFill>
              </a:rPr>
              <a:t>ПОСЛЕ</a:t>
            </a:r>
            <a:endParaRPr lang="ru-RU" sz="280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085349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sp>
        <p:nvSpPr>
          <p:cNvPr id="6" name="Прямоугольник 5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29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826420" y="1189137"/>
            <a:ext cx="3528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/>
              <a:t>Социальная сфера</a:t>
            </a:r>
            <a:endParaRPr lang="ru-RU" sz="2400"/>
          </a:p>
        </p:txBody>
      </p:sp>
      <p:sp>
        <p:nvSpPr>
          <p:cNvPr id="8" name="Прямоугольник 7"/>
          <p:cNvSpPr/>
          <p:nvPr/>
        </p:nvSpPr>
        <p:spPr>
          <a:xfrm>
            <a:off x="368399" y="1981225"/>
            <a:ext cx="377652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/>
              <a:t>2 – Дома культуры, </a:t>
            </a:r>
            <a:endParaRPr lang="ru-RU" smtClean="0"/>
          </a:p>
          <a:p>
            <a:r>
              <a:rPr lang="ru-RU" smtClean="0"/>
              <a:t>Дом </a:t>
            </a:r>
            <a:r>
              <a:rPr lang="ru-RU"/>
              <a:t>ремесла и фольклора, </a:t>
            </a:r>
            <a:endParaRPr lang="ru-RU" smtClean="0"/>
          </a:p>
          <a:p>
            <a:r>
              <a:rPr lang="ru-RU" smtClean="0"/>
              <a:t>4 </a:t>
            </a:r>
            <a:r>
              <a:rPr lang="ru-RU"/>
              <a:t>- библиотеки, </a:t>
            </a:r>
            <a:endParaRPr lang="ru-RU" smtClean="0"/>
          </a:p>
          <a:p>
            <a:r>
              <a:rPr lang="ru-RU" smtClean="0"/>
              <a:t>филиал </a:t>
            </a:r>
            <a:r>
              <a:rPr lang="ru-RU"/>
              <a:t>детской школы искусств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39101" y="1981225"/>
            <a:ext cx="53467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/>
              <a:t>общеобразовательная школа, </a:t>
            </a:r>
            <a:endParaRPr lang="ru-RU" smtClean="0"/>
          </a:p>
          <a:p>
            <a:r>
              <a:rPr lang="ru-RU" smtClean="0"/>
              <a:t>детский </a:t>
            </a:r>
            <a:r>
              <a:rPr lang="ru-RU"/>
              <a:t>сад, </a:t>
            </a:r>
            <a:endParaRPr lang="ru-RU" smtClean="0"/>
          </a:p>
          <a:p>
            <a:r>
              <a:rPr lang="ru-RU" smtClean="0"/>
              <a:t>основная </a:t>
            </a:r>
            <a:r>
              <a:rPr lang="ru-RU"/>
              <a:t>школа филиал </a:t>
            </a:r>
            <a:r>
              <a:rPr lang="ru-RU" smtClean="0"/>
              <a:t>с </a:t>
            </a:r>
            <a:r>
              <a:rPr lang="ru-RU"/>
              <a:t>группой дошкольного образования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83656" y="3637409"/>
            <a:ext cx="287129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/>
              <a:t>2 - почтовых отделения, </a:t>
            </a:r>
            <a:endParaRPr lang="ru-RU" smtClean="0"/>
          </a:p>
          <a:p>
            <a:r>
              <a:rPr lang="ru-RU" smtClean="0"/>
              <a:t>филиал </a:t>
            </a:r>
            <a:r>
              <a:rPr lang="ru-RU"/>
              <a:t>сбербанка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236936" y="3828098"/>
            <a:ext cx="426637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/>
              <a:t>2 - фельдшерско-акушерских пункта, </a:t>
            </a:r>
            <a:endParaRPr lang="ru-RU" smtClean="0"/>
          </a:p>
          <a:p>
            <a:r>
              <a:rPr lang="ru-RU" smtClean="0"/>
              <a:t>офис </a:t>
            </a:r>
            <a:r>
              <a:rPr lang="ru-RU"/>
              <a:t>врача общей практики, </a:t>
            </a:r>
            <a:endParaRPr lang="ru-RU" smtClean="0"/>
          </a:p>
          <a:p>
            <a:r>
              <a:rPr lang="ru-RU" smtClean="0"/>
              <a:t>пункт </a:t>
            </a:r>
            <a:r>
              <a:rPr lang="ru-RU"/>
              <a:t>Скорой помощи, </a:t>
            </a:r>
            <a:endParaRPr lang="ru-RU" smtClean="0"/>
          </a:p>
          <a:p>
            <a:r>
              <a:rPr lang="ru-RU" smtClean="0"/>
              <a:t>аптечный </a:t>
            </a:r>
            <a:r>
              <a:rPr lang="ru-RU"/>
              <a:t>пункт,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75405" y="5797649"/>
            <a:ext cx="845761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/>
              <a:t>социальное учреждение дом-интернат </a:t>
            </a:r>
            <a:r>
              <a:rPr lang="ru-RU" smtClean="0"/>
              <a:t>для </a:t>
            </a:r>
            <a:r>
              <a:rPr lang="ru-RU"/>
              <a:t>престарелых граждан «Надежда»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473015" y="6508437"/>
            <a:ext cx="356379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/>
              <a:t>филиал Центра Мои документы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65596" y="4783664"/>
            <a:ext cx="250741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/>
              <a:t>16 объектов торговли</a:t>
            </a:r>
          </a:p>
        </p:txBody>
      </p:sp>
    </p:spTree>
    <p:extLst>
      <p:ext uri="{BB962C8B-B14F-4D97-AF65-F5344CB8AC3E}">
        <p14:creationId xmlns:p14="http://schemas.microsoft.com/office/powerpoint/2010/main" val="1134479024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TextBox 4"/>
          <p:cNvSpPr txBox="1"/>
          <p:nvPr/>
        </p:nvSpPr>
        <p:spPr>
          <a:xfrm>
            <a:off x="2346304" y="49527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latin typeface="+mj-lt"/>
              </a:rPr>
              <a:t>                              </a:t>
            </a:r>
            <a:endParaRPr lang="ru-RU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678135" y="191930"/>
            <a:ext cx="78046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ПАРФИНСКОГО 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sp>
        <p:nvSpPr>
          <p:cNvPr id="1028" name="AutoShape 4" descr="https://apf.mail.ru/cgi-bin/readmsg?id=15809208871082831482;0;4&amp;exif=1&amp;full=1&amp;x-email=otekparf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apf.mail.ru/cgi-bin/readmsg?id=15809208871082831482;0;4&amp;exif=1&amp;full=1&amp;x-email=otekparf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https://apf.mail.ru/cgi-bin/readmsg?id=15809208871082831482;0;4&amp;exif=1&amp;full=1&amp;x-email=otekparf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17478" y="138087"/>
            <a:ext cx="89639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chemeClr val="bg1">
                    <a:lumMod val="50000"/>
                  </a:schemeClr>
                </a:solidFill>
              </a:rPr>
              <a:t>0</a:t>
            </a:r>
            <a:r>
              <a:rPr lang="ru-RU" sz="5000" smtClean="0">
                <a:solidFill>
                  <a:srgbClr val="FF0000"/>
                </a:solidFill>
              </a:rPr>
              <a:t>3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0375" y="1769303"/>
            <a:ext cx="982542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ct val="0"/>
              </a:spcAft>
            </a:pPr>
            <a:endParaRPr lang="ru-RU" sz="2400" smtClean="0"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ct val="0"/>
              </a:spcAft>
            </a:pPr>
            <a:endParaRPr lang="ru-RU" sz="2400"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ct val="0"/>
              </a:spcAft>
            </a:pPr>
            <a:endParaRPr lang="ru-RU" sz="2400" smtClean="0"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ct val="0"/>
              </a:spcAft>
            </a:pPr>
            <a:endParaRPr lang="ru-RU" sz="2400"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ct val="0"/>
              </a:spcAft>
            </a:pPr>
            <a:endParaRPr lang="ru-RU" sz="2400" smtClean="0"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ct val="0"/>
              </a:spcAft>
            </a:pPr>
            <a:endParaRPr lang="ru-RU" sz="2400"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ct val="0"/>
              </a:spcAft>
            </a:pPr>
            <a:endParaRPr lang="ru-RU" sz="2400" smtClean="0"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ct val="0"/>
              </a:spcAft>
            </a:pPr>
            <a:endParaRPr lang="ru-RU" sz="2400"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ct val="0"/>
              </a:spcAft>
            </a:pPr>
            <a:endParaRPr lang="ru-RU" sz="2400" smtClean="0"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ct val="0"/>
              </a:spcAft>
            </a:pPr>
            <a:endParaRPr lang="ru-RU" sz="2400"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ct val="0"/>
              </a:spcAft>
            </a:pPr>
            <a:endParaRPr lang="ru-RU" sz="2400" smtClean="0"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ct val="0"/>
              </a:spcAft>
            </a:pPr>
            <a:endParaRPr lang="ru-RU" sz="2400"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ct val="0"/>
              </a:spcAft>
            </a:pPr>
            <a:endParaRPr lang="ru-RU" sz="2400" smtClean="0"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ct val="0"/>
              </a:spcAft>
            </a:pPr>
            <a:endParaRPr lang="ru-RU" sz="2400" smtClean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050" name="Picture 2" descr="C:\Users\User\Desktop\Отчет Главы за 2022 год\Фото\_7_she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327" y="1261145"/>
            <a:ext cx="507413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82802" y="1340452"/>
            <a:ext cx="411522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smtClean="0"/>
              <a:t>Состав поселения</a:t>
            </a:r>
            <a:r>
              <a:rPr lang="ru-RU" b="1"/>
              <a:t>: </a:t>
            </a:r>
            <a:r>
              <a:rPr lang="ru-RU" b="1" smtClean="0"/>
              <a:t>49 нас.пунктов </a:t>
            </a:r>
          </a:p>
          <a:p>
            <a:pPr algn="ctr"/>
            <a:endParaRPr lang="ru-RU" sz="1400" b="1" smtClean="0"/>
          </a:p>
          <a:p>
            <a:pPr algn="ctr"/>
            <a:endParaRPr lang="ru-RU" sz="1400" b="1"/>
          </a:p>
          <a:p>
            <a:pPr algn="ctr"/>
            <a:endParaRPr lang="ru-RU" b="1" smtClean="0"/>
          </a:p>
          <a:p>
            <a:pPr algn="ctr"/>
            <a:endParaRPr lang="ru-RU" b="1"/>
          </a:p>
          <a:p>
            <a:pPr algn="ctr"/>
            <a:endParaRPr lang="ru-RU" b="1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412420"/>
              </p:ext>
            </p:extLst>
          </p:nvPr>
        </p:nvGraphicFramePr>
        <p:xfrm>
          <a:off x="6713599" y="1787944"/>
          <a:ext cx="3539162" cy="52578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718204"/>
                <a:gridCol w="1820958"/>
              </a:tblGrid>
              <a:tr h="4786679"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 err="1">
                          <a:effectLst/>
                        </a:rPr>
                        <a:t>Барышово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Берёзка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 err="1">
                          <a:effectLst/>
                        </a:rPr>
                        <a:t>Беглово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Большая Обша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Большие Ловасицы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Большие Роги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Большое Стёпаново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Большое Яблоново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Большое Ладышкино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Большой Заход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Большой Толокнянец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Борки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 err="1">
                          <a:effectLst/>
                        </a:rPr>
                        <a:t>Бычково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 err="1">
                          <a:effectLst/>
                        </a:rPr>
                        <a:t>Васильевщина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Васильково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Выползово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Городок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Дворец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Дубки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 err="1">
                          <a:effectLst/>
                        </a:rPr>
                        <a:t>Замошка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Ключи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Козино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 err="1">
                          <a:effectLst/>
                        </a:rPr>
                        <a:t>Кошелёво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 err="1">
                          <a:effectLst/>
                        </a:rPr>
                        <a:t>Кузьминское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 err="1">
                          <a:effectLst/>
                        </a:rPr>
                        <a:t>Лебедское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27" marR="42827" marT="0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 err="1">
                          <a:effectLst/>
                        </a:rPr>
                        <a:t>Лоринка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Малое Ладышкино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Малая Обша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Малое Стёпаново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Малое Яблоново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Малый Заход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Малые Ловасицы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Малый Толокнянец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 err="1">
                          <a:effectLst/>
                        </a:rPr>
                        <a:t>Калинец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 err="1">
                          <a:effectLst/>
                        </a:rPr>
                        <a:t>Налючи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Новая Деревня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 err="1">
                          <a:effectLst/>
                        </a:rPr>
                        <a:t>Пожалеево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 err="1">
                          <a:effectLst/>
                        </a:rPr>
                        <a:t>Преслянка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 err="1">
                          <a:effectLst/>
                        </a:rPr>
                        <a:t>Росино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 err="1">
                          <a:effectLst/>
                        </a:rPr>
                        <a:t>Рябчиково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Сельцо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Средняя Обша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Тополёво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 err="1">
                          <a:effectLst/>
                        </a:rPr>
                        <a:t>Турно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 err="1">
                          <a:effectLst/>
                        </a:rPr>
                        <a:t>Чапово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 err="1">
                          <a:effectLst/>
                        </a:rPr>
                        <a:t>Щечково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Ярцево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ж/д ст. Беглово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200">
                          <a:effectLst/>
                        </a:rPr>
                        <a:t>поселок Пола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827" marR="4282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941327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sp>
        <p:nvSpPr>
          <p:cNvPr id="8" name="Прямоугольник 7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30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46040" y="1261145"/>
            <a:ext cx="1011322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/>
              <a:t>Культурно-досуговая деятельность  в поселении </a:t>
            </a:r>
            <a:endParaRPr lang="ru-RU"/>
          </a:p>
          <a:p>
            <a:pPr algn="just"/>
            <a:r>
              <a:rPr lang="ru-RU"/>
              <a:t>Организацию досуга жителей Полавского сельского поселения обеспечивает 7 учреждений культуры: Полавский ДК, Налючский ДК, Дом ремесла и фольклёра п.Пола, бибилотеки Кузьминская, Н.Деревня, Пола(детская и </a:t>
            </a:r>
            <a:r>
              <a:rPr lang="ru-RU" smtClean="0"/>
              <a:t>взрослая).</a:t>
            </a:r>
            <a:endParaRPr lang="ru-RU"/>
          </a:p>
          <a:p>
            <a:pPr algn="just"/>
            <a:r>
              <a:rPr lang="ru-RU"/>
              <a:t>Работники учреждений культуры на протяжении года проводили культурно-массовую работу со всеми категориями граждан, уделяя особое внимание подрастающему поколению. Для детей и подростков проводится много конкурсно-развлекательных программ, особенно в дни школьных каникул. Мероприятия проводятся ко всем праздничным  датам. Организовывали выездные концерты в  Дни </a:t>
            </a:r>
            <a:r>
              <a:rPr lang="ru-RU" smtClean="0"/>
              <a:t>деревень</a:t>
            </a:r>
            <a:r>
              <a:rPr lang="ru-RU"/>
              <a:t>. Творческие коллективы Домов культуры принимали участие в фестивалях, смотрах, конкурсах, выставках, праздниках  ярмарках различного уровня.</a:t>
            </a:r>
          </a:p>
        </p:txBody>
      </p:sp>
    </p:spTree>
    <p:extLst>
      <p:ext uri="{BB962C8B-B14F-4D97-AF65-F5344CB8AC3E}">
        <p14:creationId xmlns:p14="http://schemas.microsoft.com/office/powerpoint/2010/main" val="2937742485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sp>
        <p:nvSpPr>
          <p:cNvPr id="6" name="Прямоугольник 5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31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524205" y="1189137"/>
            <a:ext cx="96817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mtClean="0"/>
              <a:t>Мероприятия учреждений </a:t>
            </a:r>
            <a:r>
              <a:rPr lang="ru-RU" sz="2000"/>
              <a:t>культуры сельского </a:t>
            </a:r>
            <a:r>
              <a:rPr lang="ru-RU" sz="2000" smtClean="0"/>
              <a:t>поселения</a:t>
            </a:r>
            <a:endParaRPr lang="ru-RU" sz="2000"/>
          </a:p>
        </p:txBody>
      </p:sp>
      <p:sp>
        <p:nvSpPr>
          <p:cNvPr id="2" name="Прямоугольник 1"/>
          <p:cNvSpPr/>
          <p:nvPr/>
        </p:nvSpPr>
        <p:spPr>
          <a:xfrm>
            <a:off x="320413" y="1589247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err="1"/>
              <a:t>Полавский </a:t>
            </a:r>
            <a:r>
              <a:rPr lang="ru-RU" smtClean="0"/>
              <a:t>ДК: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6" y="1958579"/>
            <a:ext cx="3810226" cy="28576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849" y="2733736"/>
            <a:ext cx="3832981" cy="28747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852" y="3708275"/>
            <a:ext cx="3816367" cy="286227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30084" y="4816248"/>
            <a:ext cx="2710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/>
              <a:t>35 лет районной организации ветеранов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122564" y="5648048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/>
              <a:t>День посёлка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857441" y="6570550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/>
              <a:t>Иван </a:t>
            </a:r>
            <a:r>
              <a:rPr lang="ru-RU" smtClean="0"/>
              <a:t>Купала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606548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sp>
        <p:nvSpPr>
          <p:cNvPr id="6" name="Прямоугольник 5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32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45" y="1424732"/>
            <a:ext cx="4998555" cy="36724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709" y="1464584"/>
            <a:ext cx="4987496" cy="374062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8540" y="5185102"/>
            <a:ext cx="4318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/>
              <a:t>работа школьного лагеря Алые паруса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96109" y="5231268"/>
            <a:ext cx="3727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/>
              <a:t>участие в областной программе </a:t>
            </a:r>
            <a:endParaRPr lang="ru-RU" smtClean="0"/>
          </a:p>
          <a:p>
            <a:pPr algn="ctr"/>
            <a:r>
              <a:rPr lang="ru-RU" smtClean="0"/>
              <a:t>Новгородское </a:t>
            </a:r>
            <a:r>
              <a:rPr lang="ru-RU"/>
              <a:t>лето</a:t>
            </a:r>
          </a:p>
        </p:txBody>
      </p:sp>
    </p:spTree>
    <p:extLst>
      <p:ext uri="{BB962C8B-B14F-4D97-AF65-F5344CB8AC3E}">
        <p14:creationId xmlns:p14="http://schemas.microsoft.com/office/powerpoint/2010/main" val="1823528632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sp>
        <p:nvSpPr>
          <p:cNvPr id="6" name="Прямоугольник 5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33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352205" y="1189137"/>
            <a:ext cx="3121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/>
              <a:t>Дом ремесла и </a:t>
            </a:r>
            <a:r>
              <a:rPr lang="ru-RU" smtClean="0"/>
              <a:t>фольклора:</a:t>
            </a:r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6" y="1689658"/>
            <a:ext cx="4135636" cy="23262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16" y="2352298"/>
            <a:ext cx="2944081" cy="39254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828" y="1581753"/>
            <a:ext cx="4005064" cy="254210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48692" y="4015953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/>
              <a:t>30 летний Юбилей Полавскому Дому ремёсел и фольклора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510432" y="6277739"/>
            <a:ext cx="85887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mtClean="0"/>
              <a:t>участие </a:t>
            </a:r>
            <a:r>
              <a:rPr lang="ru-RU" sz="1600"/>
              <a:t>в Областном конкурсе среди мастеров народных художественных промыслов Новгородской области, где Андреева Е.В. награждена специальным дипломом </a:t>
            </a:r>
            <a:endParaRPr lang="ru-RU" sz="1600" smtClean="0"/>
          </a:p>
          <a:p>
            <a:pPr algn="ctr"/>
            <a:r>
              <a:rPr lang="ru-RU" sz="1600" smtClean="0"/>
              <a:t>«</a:t>
            </a:r>
            <a:r>
              <a:rPr lang="ru-RU" sz="1600"/>
              <a:t>За сохранение и развитие традиционного новгородского </a:t>
            </a:r>
            <a:r>
              <a:rPr lang="ru-RU" sz="1600" smtClean="0"/>
              <a:t>промысла»</a:t>
            </a:r>
            <a:endParaRPr lang="ru-RU" sz="1600"/>
          </a:p>
        </p:txBody>
      </p:sp>
      <p:sp>
        <p:nvSpPr>
          <p:cNvPr id="16" name="Прямоугольник 15"/>
          <p:cNvSpPr/>
          <p:nvPr/>
        </p:nvSpPr>
        <p:spPr>
          <a:xfrm>
            <a:off x="7218908" y="4124734"/>
            <a:ext cx="3159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/>
              <a:t>Районный фестиваль </a:t>
            </a:r>
            <a:endParaRPr lang="ru-RU" smtClean="0"/>
          </a:p>
          <a:p>
            <a:pPr algn="ctr"/>
            <a:r>
              <a:rPr lang="ru-RU" smtClean="0"/>
              <a:t>Таланты </a:t>
            </a:r>
            <a:r>
              <a:rPr lang="ru-RU"/>
              <a:t>золотого возраста</a:t>
            </a:r>
          </a:p>
        </p:txBody>
      </p:sp>
    </p:spTree>
    <p:extLst>
      <p:ext uri="{BB962C8B-B14F-4D97-AF65-F5344CB8AC3E}">
        <p14:creationId xmlns:p14="http://schemas.microsoft.com/office/powerpoint/2010/main" val="1125163849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sp>
        <p:nvSpPr>
          <p:cNvPr id="6" name="Прямоугольник 5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34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62" y="1527519"/>
            <a:ext cx="3207680" cy="42227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32" y="1549177"/>
            <a:ext cx="3162741" cy="42011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932" y="1568582"/>
            <a:ext cx="3099132" cy="418170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94172" y="5981233"/>
            <a:ext cx="9202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/>
              <a:t>Региональный традиционный праздник народного творчества и ремесел </a:t>
            </a:r>
            <a:endParaRPr lang="ru-RU" smtClean="0"/>
          </a:p>
          <a:p>
            <a:pPr algn="ctr"/>
            <a:r>
              <a:rPr lang="ru-RU" smtClean="0"/>
              <a:t>«</a:t>
            </a:r>
            <a:r>
              <a:rPr lang="ru-RU"/>
              <a:t>Хоровод традиций» д. Наволок. </a:t>
            </a:r>
          </a:p>
        </p:txBody>
      </p:sp>
    </p:spTree>
    <p:extLst>
      <p:ext uri="{BB962C8B-B14F-4D97-AF65-F5344CB8AC3E}">
        <p14:creationId xmlns:p14="http://schemas.microsoft.com/office/powerpoint/2010/main" val="1125163849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sp>
        <p:nvSpPr>
          <p:cNvPr id="6" name="Прямоугольник 5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35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3" y="2602409"/>
            <a:ext cx="4824536" cy="36184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34142" y="4341475"/>
            <a:ext cx="4351659" cy="24478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989" y="1068369"/>
            <a:ext cx="4855716" cy="323714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62124" y="6157689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mtClean="0"/>
              <a:t>участие </a:t>
            </a:r>
            <a:r>
              <a:rPr lang="ru-RU"/>
              <a:t>в Областном конкурсе среди мастеров народных художественных промыслов Новгородской </a:t>
            </a:r>
            <a:r>
              <a:rPr lang="ru-RU" smtClean="0"/>
              <a:t>области (</a:t>
            </a:r>
            <a:r>
              <a:rPr lang="ru-RU"/>
              <a:t>Смирнова Е </a:t>
            </a:r>
            <a:r>
              <a:rPr lang="ru-RU" smtClean="0"/>
              <a:t>С)</a:t>
            </a: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954212" y="1307638"/>
            <a:ext cx="47467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/>
              <a:t>Участие в межрайонном военно - патриотическом фестивале Красные маки </a:t>
            </a:r>
            <a:endParaRPr lang="ru-RU" smtClean="0"/>
          </a:p>
          <a:p>
            <a:pPr algn="ctr"/>
            <a:r>
              <a:rPr lang="ru-RU" smtClean="0"/>
              <a:t>в </a:t>
            </a:r>
            <a:r>
              <a:rPr lang="ru-RU"/>
              <a:t>п. Волот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444272" y="6757853"/>
            <a:ext cx="50924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/>
              <a:t>Участие в XLV областном традиционном празднике фольклора и ремёсел в Витославлицах</a:t>
            </a:r>
            <a:endParaRPr lang="ru-RU" sz="1600"/>
          </a:p>
        </p:txBody>
      </p:sp>
    </p:spTree>
    <p:extLst>
      <p:ext uri="{BB962C8B-B14F-4D97-AF65-F5344CB8AC3E}">
        <p14:creationId xmlns:p14="http://schemas.microsoft.com/office/powerpoint/2010/main" val="1125163849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sp>
        <p:nvSpPr>
          <p:cNvPr id="6" name="Прямоугольник 5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36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52206" y="1189137"/>
            <a:ext cx="1822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err="1"/>
              <a:t>Налючский </a:t>
            </a:r>
            <a:r>
              <a:rPr lang="ru-RU" smtClean="0"/>
              <a:t>ДК: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695558" y="1189137"/>
            <a:ext cx="7907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«Масленичный круговорот на гуляния нас зовет» -  народное гуляние. </a:t>
            </a:r>
          </a:p>
        </p:txBody>
      </p:sp>
      <p:pic>
        <p:nvPicPr>
          <p:cNvPr id="16" name="Рисунок 15" descr="C:\Users\SDK\Desktop\фото 2022г\06.03.22г. масленица\IMG_1463.jpg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62124" y="1607866"/>
            <a:ext cx="3248025" cy="24384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7" name="Рисунок 16" descr="C:\Users\SDK\Desktop\фото 2022г\06.03.22г. масленица\IMG_1453.jpg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3618508" y="1607866"/>
            <a:ext cx="3248025" cy="24384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8" name="Рисунок 17" descr="C:\Users\SDK\Desktop\фото 2022г\06.03.22г. масленица\IMG_1445.jpg"/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7146900" y="1607866"/>
            <a:ext cx="3248025" cy="24384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8" name="Прямоугольник 7"/>
          <p:cNvSpPr/>
          <p:nvPr/>
        </p:nvSpPr>
        <p:spPr>
          <a:xfrm>
            <a:off x="3114453" y="4286041"/>
            <a:ext cx="4032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/>
              <a:t>«Победный май. Живем и помним</a:t>
            </a:r>
            <a:r>
              <a:rPr lang="ru-RU" smtClean="0"/>
              <a:t>»</a:t>
            </a:r>
            <a:endParaRPr lang="ru-RU"/>
          </a:p>
        </p:txBody>
      </p:sp>
      <p:pic>
        <p:nvPicPr>
          <p:cNvPr id="19" name="Рисунок 18" descr="C:\Users\SDK\Desktop\фото 2022г\09.05.22г. 9 мая победа\IMG_1770.JPG"/>
          <p:cNvPicPr/>
          <p:nvPr/>
        </p:nvPicPr>
        <p:blipFill>
          <a:blip r:embed="rId6"/>
          <a:stretch>
            <a:fillRect/>
          </a:stretch>
        </p:blipFill>
        <p:spPr bwMode="auto">
          <a:xfrm>
            <a:off x="1858144" y="4681010"/>
            <a:ext cx="3248025" cy="24384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0" name="Рисунок 19" descr="C:\Users\SDK\Desktop\фото 2022г\09.05.22г. 9 мая победа\IMG_1795.JPG"/>
          <p:cNvPicPr/>
          <p:nvPr/>
        </p:nvPicPr>
        <p:blipFill>
          <a:blip r:embed="rId7"/>
          <a:stretch>
            <a:fillRect/>
          </a:stretch>
        </p:blipFill>
        <p:spPr bwMode="auto">
          <a:xfrm>
            <a:off x="5867502" y="4655373"/>
            <a:ext cx="3248025" cy="24384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955177039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sp>
        <p:nvSpPr>
          <p:cNvPr id="6" name="Прямоугольник 5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37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417478" y="1189137"/>
            <a:ext cx="101137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«С Любовью, Верой и Надеждой живи, живи мое село»  -    </a:t>
            </a:r>
            <a:r>
              <a:rPr lang="ru-RU" smtClean="0"/>
              <a:t>День </a:t>
            </a:r>
            <a:r>
              <a:rPr lang="ru-RU"/>
              <a:t>деревни  </a:t>
            </a:r>
            <a:r>
              <a:rPr lang="ru-RU" smtClean="0"/>
              <a:t>Новая Деревня </a:t>
            </a:r>
            <a:endParaRPr lang="ru-RU"/>
          </a:p>
        </p:txBody>
      </p:sp>
      <p:pic>
        <p:nvPicPr>
          <p:cNvPr id="16" name="Рисунок 15" descr="C:\Users\SDK\Desktop\фото 2022г\07.08.22г.день деревни\IMG_2266.JPG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3618508" y="1643524"/>
            <a:ext cx="3248025" cy="24384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7" name="Рисунок 16" descr="C:\Users\SDK\Desktop\фото 2022г\07.08.22г.день деревни\IMG_2276.JPG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162124" y="1621185"/>
            <a:ext cx="3248025" cy="24384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8" name="Рисунок 17" descr="C:\Users\SDK\Desktop\фото 2022г\07.08.22г.день деревни\IMG_2316.JPG"/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7146900" y="1643524"/>
            <a:ext cx="3248025" cy="24384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3" name="Прямоугольник 2"/>
          <p:cNvSpPr/>
          <p:nvPr/>
        </p:nvSpPr>
        <p:spPr>
          <a:xfrm>
            <a:off x="2841046" y="4357489"/>
            <a:ext cx="5011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/>
              <a:t>«Ромашки - цветы полевые» - мастер - класс</a:t>
            </a:r>
          </a:p>
        </p:txBody>
      </p:sp>
      <p:pic>
        <p:nvPicPr>
          <p:cNvPr id="19" name="Рисунок 18" descr="C:\Users\SDK\Desktop\фото 2022г\7-8.07.февронья\IMG_2159.JPG"/>
          <p:cNvPicPr/>
          <p:nvPr/>
        </p:nvPicPr>
        <p:blipFill>
          <a:blip r:embed="rId6"/>
          <a:stretch>
            <a:fillRect/>
          </a:stretch>
        </p:blipFill>
        <p:spPr bwMode="auto">
          <a:xfrm>
            <a:off x="2093387" y="4768250"/>
            <a:ext cx="3248025" cy="24384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0" name="Рисунок 19" descr="C:\Users\SDK\Desktop\фото 2022г\7-8.07.февронья\IMG_2164.JPG"/>
          <p:cNvPicPr/>
          <p:nvPr/>
        </p:nvPicPr>
        <p:blipFill>
          <a:blip r:embed="rId7"/>
          <a:stretch>
            <a:fillRect/>
          </a:stretch>
        </p:blipFill>
        <p:spPr bwMode="auto">
          <a:xfrm>
            <a:off x="5706740" y="4737575"/>
            <a:ext cx="3248025" cy="24384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955177039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sp>
        <p:nvSpPr>
          <p:cNvPr id="6" name="Прямоугольник 5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38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46040" y="1117129"/>
            <a:ext cx="3855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err="1"/>
              <a:t>Налючская </a:t>
            </a:r>
            <a:r>
              <a:rPr lang="ru-RU" smtClean="0"/>
              <a:t>библиотека  </a:t>
            </a:r>
            <a:r>
              <a:rPr lang="ru-RU"/>
              <a:t>2022 </a:t>
            </a:r>
            <a:r>
              <a:rPr lang="ru-RU" smtClean="0"/>
              <a:t>год: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302693" y="1301795"/>
            <a:ext cx="5136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/>
              <a:t>Посиделки «Здравствуй, Старый Новый год!».</a:t>
            </a:r>
          </a:p>
        </p:txBody>
      </p:sp>
      <p:pic>
        <p:nvPicPr>
          <p:cNvPr id="16" name="Рисунок 15" descr="C:\Users\МБУК МЦБС\Desktop\Папки с флешки 2022\13.01.22г. старый новый год\IMG_1291.jpg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5315145" y="1797435"/>
            <a:ext cx="5322767" cy="3853345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8" name="Прямоугольник 7"/>
          <p:cNvSpPr/>
          <p:nvPr/>
        </p:nvSpPr>
        <p:spPr>
          <a:xfrm>
            <a:off x="90116" y="1981225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Патриотический час «Героев помним имена», посвященный Дню Героев Отечества.</a:t>
            </a:r>
          </a:p>
        </p:txBody>
      </p:sp>
      <p:pic>
        <p:nvPicPr>
          <p:cNvPr id="17" name="Рисунок 16" descr="https://sun9-47.userapi.com/impg/7dhfkX8i158GFy5PuLHWlZH-FKjYCK7BCZ1lHw/PLkxGDuWi6g.jpg?size=1280x960&amp;quality=95&amp;sign=69b57c2a17901049bfe880a9f3bd6b85&amp;type=album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210922" y="2701305"/>
            <a:ext cx="4979139" cy="3860209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955177039"/>
      </p:ext>
    </p:extLst>
  </p:cSld>
  <p:clrMapOvr>
    <a:masterClrMapping/>
  </p:clrMapOvr>
  <p:transition/>
  <p:timing/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sp>
        <p:nvSpPr>
          <p:cNvPr id="6" name="Прямоугольник 5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39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62124" y="1307638"/>
            <a:ext cx="4248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/>
              <a:t>Исторический экскурс, посвященный </a:t>
            </a:r>
            <a:endParaRPr lang="ru-RU" smtClean="0"/>
          </a:p>
          <a:p>
            <a:pPr algn="ctr"/>
            <a:r>
              <a:rPr lang="ru-RU" smtClean="0"/>
              <a:t>Дню </a:t>
            </a:r>
            <a:r>
              <a:rPr lang="ru-RU"/>
              <a:t>народного единства. </a:t>
            </a:r>
            <a:endParaRPr lang="ru-RU" smtClean="0"/>
          </a:p>
          <a:p>
            <a:pPr algn="ctr"/>
            <a:r>
              <a:rPr lang="ru-RU" smtClean="0"/>
              <a:t>«</a:t>
            </a:r>
            <a:r>
              <a:rPr lang="ru-RU"/>
              <a:t>Славный день в истории России».</a:t>
            </a:r>
          </a:p>
        </p:txBody>
      </p:sp>
      <p:pic>
        <p:nvPicPr>
          <p:cNvPr id="16" name="Рисунок 15" descr="https://sun9-25.userapi.com/impg/hdgmzgQwwIji9LHstLFoSJPg562DLsQkm3Zfgg/C2V23OOq0Tw.jpg?size=978x735&amp;quality=96&amp;sign=9201846454c0a42afb266c23090f904f&amp;type=album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43858" y="2341265"/>
            <a:ext cx="4875457" cy="3327514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3" name="Прямоугольник 2"/>
          <p:cNvSpPr/>
          <p:nvPr/>
        </p:nvSpPr>
        <p:spPr>
          <a:xfrm>
            <a:off x="5519720" y="5022448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/>
              <a:t>Урок – экскурс «Каждой профессии слава </a:t>
            </a:r>
            <a:endParaRPr lang="ru-RU" smtClean="0"/>
          </a:p>
          <a:p>
            <a:pPr algn="ctr"/>
            <a:r>
              <a:rPr lang="ru-RU" smtClean="0"/>
              <a:t>и </a:t>
            </a:r>
            <a:r>
              <a:rPr lang="ru-RU"/>
              <a:t>честь»</a:t>
            </a:r>
          </a:p>
        </p:txBody>
      </p:sp>
      <p:pic>
        <p:nvPicPr>
          <p:cNvPr id="17" name="Рисунок 16" descr="https://sun9-26.userapi.com/impg/aXeq0WJY4r7scU5wVZhNa2vseerehNn7iyd-pg/N6mAWwamxEA.jpg?size=1280x960&amp;quality=95&amp;sign=0cfd046c358815cd242ed317d0d835e4&amp;type=album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5418708" y="1549177"/>
            <a:ext cx="4867093" cy="3330638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955177039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TextBox 4"/>
          <p:cNvSpPr txBox="1"/>
          <p:nvPr/>
        </p:nvSpPr>
        <p:spPr>
          <a:xfrm>
            <a:off x="2346304" y="49527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latin typeface="+mj-lt"/>
              </a:rPr>
              <a:t>                              </a:t>
            </a:r>
            <a:endParaRPr lang="ru-RU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678135" y="191930"/>
            <a:ext cx="78046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ПАРФИНСКОГО 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sp>
        <p:nvSpPr>
          <p:cNvPr id="1028" name="AutoShape 4" descr="https://apf.mail.ru/cgi-bin/readmsg?id=15809208871082831482;0;4&amp;exif=1&amp;full=1&amp;x-email=otekparf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apf.mail.ru/cgi-bin/readmsg?id=15809208871082831482;0;4&amp;exif=1&amp;full=1&amp;x-email=otekparf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https://apf.mail.ru/cgi-bin/readmsg?id=15809208871082831482;0;4&amp;exif=1&amp;full=1&amp;x-email=otekparf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chemeClr val="bg1">
                    <a:lumMod val="50000"/>
                  </a:schemeClr>
                </a:solidFill>
              </a:rPr>
              <a:t>0</a:t>
            </a:r>
            <a:r>
              <a:rPr lang="ru-RU" sz="5000" smtClean="0">
                <a:solidFill>
                  <a:srgbClr val="FF0000"/>
                </a:solidFill>
              </a:rPr>
              <a:t>4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779252"/>
              </p:ext>
            </p:extLst>
          </p:nvPr>
        </p:nvGraphicFramePr>
        <p:xfrm>
          <a:off x="417478" y="2845321"/>
          <a:ext cx="9983293" cy="24443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2571"/>
                <a:gridCol w="905933"/>
                <a:gridCol w="1028004"/>
                <a:gridCol w="1080120"/>
                <a:gridCol w="1152128"/>
                <a:gridCol w="1296144"/>
                <a:gridCol w="1297321"/>
                <a:gridCol w="1060894"/>
                <a:gridCol w="1170178"/>
              </a:tblGrid>
              <a:tr h="988454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КРС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т.ч. коров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свиней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Овцы, козы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Лошади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000" b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Кролики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Птицы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000" b="1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Пчело</a:t>
                      </a:r>
                      <a:endParaRPr lang="ru-RU" sz="2000" b="1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0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семьи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85288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4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marR="0" indent="0" algn="ctr" defTabSz="1043148" rtl="0" eaLnBrk="1" fontAlgn="auto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400" b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  <a:endParaRPr lang="ru-RU" sz="2400" b="1" smtClean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marR="0" indent="0" algn="ctr" defTabSz="1043148" rtl="0" eaLnBrk="1" fontAlgn="auto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400" b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2400" b="1" smtClean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marR="0" indent="0" algn="ctr" defTabSz="1043148" rtl="0" eaLnBrk="1" fontAlgn="auto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400" b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57</a:t>
                      </a:r>
                      <a:endParaRPr lang="ru-RU" sz="2400" b="1" smtClean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marR="0" indent="0" algn="ctr" defTabSz="1043148" rtl="0" eaLnBrk="1" fontAlgn="auto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400" b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65</a:t>
                      </a:r>
                      <a:endParaRPr lang="ru-RU" sz="2400" b="1" smtClean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marR="0" indent="0" algn="ctr" defTabSz="1043148" rtl="0" eaLnBrk="1" fontAlgn="auto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400" b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2400" b="1" smtClean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marR="0" indent="0" algn="ctr" defTabSz="1043148" rtl="0" eaLnBrk="1" fontAlgn="auto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400" b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134</a:t>
                      </a:r>
                      <a:endParaRPr lang="ru-RU" sz="2400" b="1" smtClean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marR="0" indent="0" algn="ctr" defTabSz="1043148" rtl="0" eaLnBrk="1" fontAlgn="auto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400" b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2402</a:t>
                      </a:r>
                      <a:endParaRPr lang="ru-RU" sz="2400" b="1" smtClean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marL="0" marR="0" indent="0" algn="ctr" defTabSz="1043148" rtl="0" eaLnBrk="1" fontAlgn="auto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400" b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145</a:t>
                      </a:r>
                      <a:endParaRPr lang="ru-RU" sz="2400" b="1" smtClean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5288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4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51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61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142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1884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126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5288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400" b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4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400" b="1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ru-RU" sz="2400" b="1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400" b="1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2400" b="1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400" b="1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400" b="1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51</a:t>
                      </a:r>
                      <a:endParaRPr lang="ru-RU" sz="2400" b="1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400" b="1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2400" b="1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400" b="1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95</a:t>
                      </a:r>
                      <a:endParaRPr lang="ru-RU" sz="2400" b="1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400" b="1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1908</a:t>
                      </a:r>
                      <a:endParaRPr lang="ru-RU" sz="2400" b="1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2400" b="1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142</a:t>
                      </a:r>
                      <a:endParaRPr lang="ru-RU" sz="2400" b="1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341719" y="1261145"/>
            <a:ext cx="78544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Поголовье скота  на 1.01.2023 года</a:t>
            </a:r>
          </a:p>
          <a:p>
            <a:pPr algn="ctr"/>
            <a:endParaRPr lang="ru-RU" sz="1000" smtClean="0"/>
          </a:p>
          <a:p>
            <a:pPr algn="ctr"/>
            <a:r>
              <a:rPr lang="ru-RU" sz="2000" smtClean="0"/>
              <a:t>Количество хозяйств </a:t>
            </a:r>
            <a:r>
              <a:rPr lang="ru-RU" sz="2000"/>
              <a:t>– </a:t>
            </a:r>
            <a:r>
              <a:rPr lang="ru-RU" sz="2000" smtClean="0"/>
              <a:t>1070 </a:t>
            </a:r>
            <a:endParaRPr lang="ru-RU" sz="2000" b="1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649200"/>
      </p:ext>
    </p:extLst>
  </p:cSld>
  <p:clrMapOvr>
    <a:masterClrMapping/>
  </p:clrMapOvr>
  <p:transition/>
  <p:timing/>
</p:sld>
</file>

<file path=ppt/slides/slide4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sp>
        <p:nvSpPr>
          <p:cNvPr id="6" name="Прямоугольник 5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40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887904" y="1122972"/>
            <a:ext cx="8673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mtClean="0"/>
              <a:t>Информация </a:t>
            </a:r>
            <a:r>
              <a:rPr lang="ru-RU"/>
              <a:t>о том, что происходит на территории поселения в других сферах.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3020" y="1584637"/>
            <a:ext cx="4309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/>
              <a:t>д</a:t>
            </a:r>
            <a:r>
              <a:rPr lang="ru-RU"/>
              <a:t>. Кузьминское построен новый ФАП.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23" y="1492304"/>
            <a:ext cx="2607713" cy="34769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89" y="4097392"/>
            <a:ext cx="2476029" cy="33013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988" y="2701305"/>
            <a:ext cx="2566039" cy="3421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0" y="2125241"/>
            <a:ext cx="2998087" cy="399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28512"/>
      </p:ext>
    </p:extLst>
  </p:cSld>
  <p:clrMapOvr>
    <a:masterClrMapping/>
  </p:clrMapOvr>
  <p:transition/>
  <p:timing/>
</p:sld>
</file>

<file path=ppt/slides/slide4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sp>
        <p:nvSpPr>
          <p:cNvPr id="6" name="Прямоугольник 5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41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417478" y="1189137"/>
            <a:ext cx="101137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/>
              <a:t>26 августа 2022 года в Полавской детской библиотеке открыта первая в Парфинском районе модельная библиотека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99" y="1773912"/>
            <a:ext cx="3864372" cy="28982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694" y="4594397"/>
            <a:ext cx="4308656" cy="28275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607" y="1644709"/>
            <a:ext cx="4423668" cy="2949688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5" t="22830" r="27147" b="16701"/>
          <a:stretch>
            <a:fillRect/>
          </a:stretch>
        </p:blipFill>
        <p:spPr bwMode="auto">
          <a:xfrm>
            <a:off x="1242104" y="4699884"/>
            <a:ext cx="3888571" cy="27220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9939350"/>
      </p:ext>
    </p:extLst>
  </p:cSld>
  <p:clrMapOvr>
    <a:masterClrMapping/>
  </p:clrMapOvr>
  <p:transition/>
  <p:timing/>
</p:sld>
</file>

<file path=ppt/slides/slide4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41" y="1775424"/>
            <a:ext cx="4461092" cy="2971157"/>
          </a:xfrm>
          <a:prstGeom prst="rect">
            <a:avLst/>
          </a:prstGeom>
        </p:spPr>
      </p:pic>
      <p:pic>
        <p:nvPicPr>
          <p:cNvPr id="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sp>
        <p:nvSpPr>
          <p:cNvPr id="6" name="Прямоугольник 5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42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34132" y="1189137"/>
            <a:ext cx="102971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/>
              <a:t>22 ноября 2022 года, новый спортивный объект в Парфинском районе торжественно открыл губернатор Андрей Никитин. Площадка около средней школы поселка Пола построена в рамках программы «Газпром – детям»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41" y="4606894"/>
            <a:ext cx="4228728" cy="28163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658" y="4773954"/>
            <a:ext cx="3995992" cy="26613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32" y="1769303"/>
            <a:ext cx="4416918" cy="294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80356"/>
      </p:ext>
    </p:extLst>
  </p:cSld>
  <p:clrMapOvr>
    <a:masterClrMapping/>
  </p:clrMapOvr>
  <p:transition/>
  <p:timing/>
</p:sld>
</file>

<file path=ppt/slides/slide4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sp>
        <p:nvSpPr>
          <p:cNvPr id="6" name="Прямоугольник 5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43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846441" y="1146639"/>
            <a:ext cx="9180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/>
              <a:t>2022 </a:t>
            </a:r>
            <a:r>
              <a:rPr lang="ru-RU" smtClean="0"/>
              <a:t>год </a:t>
            </a:r>
            <a:r>
              <a:rPr lang="ru-RU"/>
              <a:t>реализован проект «Наш Выбор» </a:t>
            </a:r>
            <a:endParaRPr lang="ru-RU" smtClean="0"/>
          </a:p>
          <a:p>
            <a:pPr algn="ctr"/>
            <a:r>
              <a:rPr lang="ru-RU" smtClean="0"/>
              <a:t>благоустройство </a:t>
            </a:r>
            <a:r>
              <a:rPr lang="ru-RU"/>
              <a:t>территории около школы в д.Новая Деревня.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64" y="2359613"/>
            <a:ext cx="4664968" cy="34987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750" y="2347421"/>
            <a:ext cx="2624045" cy="349872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9" y="2375039"/>
            <a:ext cx="2663049" cy="355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62213"/>
      </p:ext>
    </p:extLst>
  </p:cSld>
  <p:clrMapOvr>
    <a:masterClrMapping/>
  </p:clrMapOvr>
  <p:transition/>
  <p:timing/>
</p:sld>
</file>

<file path=ppt/slides/slide4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sp>
        <p:nvSpPr>
          <p:cNvPr id="6" name="Прямоугольник 5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44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386260" y="1549177"/>
            <a:ext cx="78488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smtClean="0"/>
              <a:t>      п</a:t>
            </a:r>
            <a:r>
              <a:rPr lang="ru-RU" sz="2400"/>
              <a:t>. Пола вошел в программу догазификации Новгородской области до 2025 года, с декабря 2022 года ведутся работы. В 2022 году по государственной программе бесплатной догазификации домов граждан Российской Федерации на территории поселения было газифицировано 1 домовладение (п.Пола ул.Советская д.51). </a:t>
            </a:r>
            <a:endParaRPr lang="ru-RU" sz="2400" smtClean="0"/>
          </a:p>
          <a:p>
            <a:pPr algn="just"/>
            <a:r>
              <a:rPr lang="ru-RU" sz="2400" smtClean="0"/>
              <a:t>      Всего </a:t>
            </a:r>
            <a:r>
              <a:rPr lang="ru-RU" sz="2400"/>
              <a:t>подали заявлений на участие в программе догазификации 15 домовладений п.Пола</a:t>
            </a:r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1129073029"/>
      </p:ext>
    </p:extLst>
  </p:cSld>
  <p:clrMapOvr>
    <a:masterClrMapping/>
  </p:clrMapOvr>
  <p:transition/>
  <p:timing/>
</p:sld>
</file>

<file path=ppt/slides/slide4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019258" y="296834"/>
            <a:ext cx="7000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ПОЛАВСКОГО СЕЛЬСКОГО ПОСЕЛЕНИЯ </a:t>
            </a:r>
            <a:b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МУНИЦИПАЛЬНОГО РАЙОНА</a:t>
            </a:r>
            <a:endParaRPr lang="ru-RU" sz="1600"/>
          </a:p>
        </p:txBody>
      </p:sp>
      <p:sp>
        <p:nvSpPr>
          <p:cNvPr id="10" name="Прямоугольник 9"/>
          <p:cNvSpPr/>
          <p:nvPr/>
        </p:nvSpPr>
        <p:spPr>
          <a:xfrm>
            <a:off x="2917808" y="2138351"/>
            <a:ext cx="53467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smtClean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Спасибо</a:t>
            </a:r>
          </a:p>
          <a:p>
            <a:pPr algn="ctr"/>
            <a:r>
              <a:rPr lang="ru-RU" sz="4000" b="1" smtClean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за внимание!</a:t>
            </a:r>
            <a:endParaRPr lang="ru-RU" sz="4000" b="1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  <a:sym typeface="Rasa Medium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rgbClr val="FF0000"/>
                </a:solidFill>
              </a:rPr>
              <a:t>44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9514690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sp>
        <p:nvSpPr>
          <p:cNvPr id="6" name="Прямоугольник 5"/>
          <p:cNvSpPr/>
          <p:nvPr/>
        </p:nvSpPr>
        <p:spPr>
          <a:xfrm>
            <a:off x="417478" y="138087"/>
            <a:ext cx="89639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chemeClr val="bg1">
                    <a:lumMod val="50000"/>
                  </a:schemeClr>
                </a:solidFill>
              </a:rPr>
              <a:t>0</a:t>
            </a:r>
            <a:r>
              <a:rPr lang="ru-RU" sz="5000" smtClean="0">
                <a:solidFill>
                  <a:srgbClr val="FF0000"/>
                </a:solidFill>
              </a:rPr>
              <a:t>5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522165" y="1235717"/>
            <a:ext cx="10009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kern="0" smtClean="0">
                <a:solidFill>
                  <a:sysClr val="windowText" lastClr="000000"/>
                </a:solidFill>
              </a:rPr>
              <a:t>Население:    </a:t>
            </a:r>
            <a:r>
              <a:rPr lang="ru-RU" sz="2400" kern="0" smtClean="0">
                <a:solidFill>
                  <a:sysClr val="windowText" lastClr="000000"/>
                </a:solidFill>
              </a:rPr>
              <a:t>общая численность - 2669 человек</a:t>
            </a:r>
            <a:endParaRPr lang="ru-RU" sz="2400" ker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96911906"/>
              </p:ext>
            </p:extLst>
          </p:nvPr>
        </p:nvGraphicFramePr>
        <p:xfrm>
          <a:off x="1026220" y="1769303"/>
          <a:ext cx="8535323" cy="5252576"/>
        </p:xfrm>
        <a:graphic>
          <a:graphicData uri="http://schemas.openxmlformats.org/drawingml/2006/chart">
            <c:chart xmlns:c="http://schemas.openxmlformats.org/drawingml/2006/chart" r:id="rId3"/>
          </a:graphicData>
        </a:graphic>
      </p:graphicFrame>
    </p:spTree>
    <p:extLst>
      <p:ext uri="{BB962C8B-B14F-4D97-AF65-F5344CB8AC3E}">
        <p14:creationId xmlns:p14="http://schemas.microsoft.com/office/powerpoint/2010/main" val="3523974408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2" name="Заголовок 3"/>
          <p:cNvSpPr>
            <a:spLocks noGrp="1"/>
          </p:cNvSpPr>
          <p:nvPr>
            <p:ph type="title"/>
          </p:nvPr>
        </p:nvSpPr>
        <p:spPr>
          <a:xfrm>
            <a:off x="1205458" y="319210"/>
            <a:ext cx="86285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</a:t>
            </a:r>
            <a:b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</a:b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ПАРФИНСКОГО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417478" y="138087"/>
            <a:ext cx="89639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chemeClr val="bg1">
                    <a:lumMod val="50000"/>
                  </a:schemeClr>
                </a:solidFill>
              </a:rPr>
              <a:t>0</a:t>
            </a:r>
            <a:r>
              <a:rPr lang="ru-RU" sz="5000" smtClean="0">
                <a:solidFill>
                  <a:srgbClr val="FF0000"/>
                </a:solidFill>
              </a:rPr>
              <a:t>6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2164" y="1012030"/>
            <a:ext cx="99371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kern="0" smtClean="0">
                <a:solidFill>
                  <a:sysClr val="windowText" lastClr="000000"/>
                </a:solidFill>
              </a:rPr>
              <a:t>Демографические показатели: </a:t>
            </a:r>
          </a:p>
          <a:p>
            <a:pPr lvl="0" algn="ctr"/>
            <a:endParaRPr lang="ru-RU" sz="2000" smtClean="0"/>
          </a:p>
          <a:p>
            <a:pPr lvl="0" algn="ctr"/>
            <a:r>
              <a:rPr lang="ru-RU" sz="2000" smtClean="0"/>
              <a:t>Естественный</a:t>
            </a:r>
            <a:r>
              <a:rPr lang="ru-RU" smtClean="0"/>
              <a:t> </a:t>
            </a:r>
            <a:r>
              <a:rPr lang="ru-RU" sz="2000"/>
              <a:t>прирост</a:t>
            </a:r>
            <a:r>
              <a:rPr lang="ru-RU"/>
              <a:t> </a:t>
            </a:r>
            <a:r>
              <a:rPr lang="ru-RU" sz="2000"/>
              <a:t>отрицательный</a:t>
            </a:r>
            <a:r>
              <a:rPr lang="ru-RU"/>
              <a:t> </a:t>
            </a:r>
            <a:r>
              <a:rPr lang="ru-RU" smtClean="0"/>
              <a:t>    </a:t>
            </a:r>
            <a:r>
              <a:rPr lang="ru-RU" sz="2000" smtClean="0"/>
              <a:t>(-</a:t>
            </a:r>
            <a:r>
              <a:rPr lang="ru-RU" smtClean="0"/>
              <a:t> </a:t>
            </a:r>
            <a:r>
              <a:rPr lang="ru-RU" sz="2000" smtClean="0"/>
              <a:t>30</a:t>
            </a:r>
            <a:r>
              <a:rPr lang="ru-RU" sz="2000"/>
              <a:t>)</a:t>
            </a:r>
            <a:endParaRPr lang="ru-RU" ker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771596845"/>
              </p:ext>
            </p:extLst>
          </p:nvPr>
        </p:nvGraphicFramePr>
        <p:xfrm>
          <a:off x="1232265" y="2269257"/>
          <a:ext cx="9227003" cy="4752528"/>
        </p:xfrm>
        <a:graphic>
          <a:graphicData uri="http://schemas.openxmlformats.org/drawingml/2006/chart">
            <c:chart xmlns:c="http://schemas.openxmlformats.org/drawingml/2006/chart" r:id="rId3"/>
          </a:graphicData>
        </a:graphic>
      </p:graphicFrame>
    </p:spTree>
    <p:extLst>
      <p:ext uri="{BB962C8B-B14F-4D97-AF65-F5344CB8AC3E}">
        <p14:creationId xmlns:p14="http://schemas.microsoft.com/office/powerpoint/2010/main" val="413055866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TextBox 4"/>
          <p:cNvSpPr txBox="1"/>
          <p:nvPr/>
        </p:nvSpPr>
        <p:spPr>
          <a:xfrm>
            <a:off x="2346304" y="49527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latin typeface="+mj-lt"/>
              </a:rPr>
              <a:t>                              </a:t>
            </a:r>
            <a:endParaRPr lang="ru-RU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678135" y="191930"/>
            <a:ext cx="78046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ПАРФИНСКОГО 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sp>
        <p:nvSpPr>
          <p:cNvPr id="3" name="AutoShape 8" descr="https://apf.mail.ru/cgi-bin/readmsg?id=15809208871082831482;0;4&amp;exif=1&amp;full=1&amp;x-email=otekparf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17478" y="138087"/>
            <a:ext cx="89639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chemeClr val="bg1">
                    <a:lumMod val="50000"/>
                  </a:schemeClr>
                </a:solidFill>
              </a:rPr>
              <a:t>0</a:t>
            </a:r>
            <a:r>
              <a:rPr lang="ru-RU" sz="5000" smtClean="0">
                <a:solidFill>
                  <a:srgbClr val="FF0000"/>
                </a:solidFill>
              </a:rPr>
              <a:t>7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2365" y="6373713"/>
            <a:ext cx="9128173" cy="474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4315" tIns="52157" rIns="104315" bIns="52157" rtlCol="0">
            <a:spAutoFit/>
          </a:bodyPr>
          <a:lstStyle/>
          <a:p>
            <a:r>
              <a:rPr lang="ru-RU" sz="2400"/>
              <a:t>Поступило и рассмотрено </a:t>
            </a:r>
            <a:r>
              <a:rPr lang="ru-RU" sz="2400" b="1" smtClean="0"/>
              <a:t>85</a:t>
            </a:r>
            <a:r>
              <a:rPr lang="ru-RU" sz="2400" smtClean="0"/>
              <a:t> заявлений и </a:t>
            </a:r>
            <a:r>
              <a:rPr lang="ru-RU" sz="2400"/>
              <a:t>обращений граждан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8293" y="1889682"/>
            <a:ext cx="4931512" cy="1213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4315" tIns="52157" rIns="104315" bIns="52157" rtlCol="0">
            <a:spAutoFit/>
          </a:bodyPr>
          <a:lstStyle/>
          <a:p>
            <a:r>
              <a:rPr lang="ru-RU" sz="2400" b="1"/>
              <a:t>Зарегистрировано документов:</a:t>
            </a:r>
          </a:p>
          <a:p>
            <a:r>
              <a:rPr lang="ru-RU" sz="2400"/>
              <a:t>Входящих – </a:t>
            </a:r>
            <a:r>
              <a:rPr lang="ru-RU" sz="2400" b="1" smtClean="0"/>
              <a:t>507</a:t>
            </a:r>
            <a:endParaRPr lang="ru-RU" sz="2400" b="1"/>
          </a:p>
          <a:p>
            <a:r>
              <a:rPr lang="ru-RU" sz="2400"/>
              <a:t>Исходящих – </a:t>
            </a:r>
            <a:r>
              <a:rPr lang="ru-RU" sz="2400" b="1" smtClean="0"/>
              <a:t>513</a:t>
            </a:r>
            <a:endParaRPr lang="ru-RU" sz="2400" b="1"/>
          </a:p>
        </p:txBody>
      </p:sp>
      <p:sp>
        <p:nvSpPr>
          <p:cNvPr id="19" name="TextBox 18"/>
          <p:cNvSpPr txBox="1"/>
          <p:nvPr/>
        </p:nvSpPr>
        <p:spPr>
          <a:xfrm>
            <a:off x="6304323" y="1981225"/>
            <a:ext cx="3580180" cy="1213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4315" tIns="52157" rIns="104315" bIns="52157" rtlCol="0">
            <a:spAutoFit/>
          </a:bodyPr>
          <a:lstStyle/>
          <a:p>
            <a:r>
              <a:rPr lang="ru-RU" sz="2400" b="1"/>
              <a:t>Совет Депутатов:</a:t>
            </a:r>
          </a:p>
          <a:p>
            <a:r>
              <a:rPr lang="ru-RU" sz="2400"/>
              <a:t>Проведено </a:t>
            </a:r>
            <a:r>
              <a:rPr lang="ru-RU" sz="2400" b="1" smtClean="0"/>
              <a:t>9</a:t>
            </a:r>
            <a:r>
              <a:rPr lang="ru-RU" sz="2400" smtClean="0"/>
              <a:t> </a:t>
            </a:r>
            <a:r>
              <a:rPr lang="ru-RU" sz="2400"/>
              <a:t>заседаний</a:t>
            </a:r>
          </a:p>
          <a:p>
            <a:r>
              <a:rPr lang="ru-RU" sz="2400"/>
              <a:t>Принято </a:t>
            </a:r>
            <a:r>
              <a:rPr lang="ru-RU" sz="2400" b="1" smtClean="0"/>
              <a:t>36</a:t>
            </a:r>
            <a:r>
              <a:rPr lang="ru-RU" sz="2400" smtClean="0"/>
              <a:t> </a:t>
            </a:r>
            <a:r>
              <a:rPr lang="ru-RU" sz="2400"/>
              <a:t>решений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81762" y="4789537"/>
            <a:ext cx="2991878" cy="1213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4315" tIns="52157" rIns="104315" bIns="52157" rtlCol="0">
            <a:spAutoFit/>
          </a:bodyPr>
          <a:lstStyle/>
          <a:p>
            <a:r>
              <a:rPr lang="ru-RU" sz="2400" b="1"/>
              <a:t>Издано:</a:t>
            </a:r>
          </a:p>
          <a:p>
            <a:r>
              <a:rPr lang="ru-RU" sz="2400" b="1" smtClean="0"/>
              <a:t>146</a:t>
            </a:r>
            <a:r>
              <a:rPr lang="ru-RU" sz="2400" smtClean="0"/>
              <a:t> </a:t>
            </a:r>
            <a:r>
              <a:rPr lang="ru-RU" sz="2400"/>
              <a:t>постановлений</a:t>
            </a:r>
          </a:p>
          <a:p>
            <a:r>
              <a:rPr lang="ru-RU" sz="2400" b="1" smtClean="0"/>
              <a:t>51</a:t>
            </a:r>
            <a:r>
              <a:rPr lang="ru-RU" sz="2400" smtClean="0"/>
              <a:t> распоряжение</a:t>
            </a:r>
            <a:endParaRPr lang="ru-RU" sz="2400"/>
          </a:p>
        </p:txBody>
      </p:sp>
      <p:sp>
        <p:nvSpPr>
          <p:cNvPr id="23" name="TextBox 22"/>
          <p:cNvSpPr txBox="1"/>
          <p:nvPr/>
        </p:nvSpPr>
        <p:spPr>
          <a:xfrm>
            <a:off x="2346304" y="1171528"/>
            <a:ext cx="6048672" cy="597775"/>
          </a:xfrm>
          <a:prstGeom prst="rect">
            <a:avLst/>
          </a:prstGeom>
          <a:noFill/>
        </p:spPr>
        <p:txBody>
          <a:bodyPr wrap="square" lIns="104315" tIns="52157" rIns="104315" bIns="52157" rtlCol="0">
            <a:spAutoFit/>
          </a:bodyPr>
          <a:lstStyle/>
          <a:p>
            <a:pPr algn="ctr"/>
            <a:r>
              <a:rPr lang="ru-RU" sz="3200" b="1" smtClean="0"/>
              <a:t>Работа администрации</a:t>
            </a:r>
            <a:endParaRPr lang="ru-RU" sz="3200" b="1"/>
          </a:p>
        </p:txBody>
      </p:sp>
      <p:sp>
        <p:nvSpPr>
          <p:cNvPr id="24" name="TextBox 23"/>
          <p:cNvSpPr txBox="1"/>
          <p:nvPr/>
        </p:nvSpPr>
        <p:spPr>
          <a:xfrm>
            <a:off x="6354767" y="3892307"/>
            <a:ext cx="3703611" cy="162882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104315" tIns="52157" rIns="104315" bIns="52157" rtlCol="0">
            <a:spAutoFit/>
          </a:bodyPr>
          <a:lstStyle/>
          <a:p>
            <a:r>
              <a:rPr lang="ru-RU" sz="2700" smtClean="0"/>
              <a:t>  </a:t>
            </a:r>
            <a:r>
              <a:rPr lang="ru-RU" sz="2400" b="1" smtClean="0"/>
              <a:t>Проведено:</a:t>
            </a:r>
            <a:endParaRPr lang="ru-RU" sz="2400" b="1"/>
          </a:p>
          <a:p>
            <a:r>
              <a:rPr lang="ru-RU" sz="2400" b="1" smtClean="0"/>
              <a:t>11</a:t>
            </a:r>
            <a:r>
              <a:rPr lang="ru-RU" sz="2400" smtClean="0"/>
              <a:t>- собраний</a:t>
            </a:r>
            <a:endParaRPr lang="ru-RU" sz="2400"/>
          </a:p>
          <a:p>
            <a:r>
              <a:rPr lang="ru-RU" sz="2400" b="1" smtClean="0"/>
              <a:t>1</a:t>
            </a:r>
            <a:r>
              <a:rPr lang="ru-RU" sz="2400" smtClean="0"/>
              <a:t>- конференция</a:t>
            </a:r>
          </a:p>
          <a:p>
            <a:r>
              <a:rPr lang="ru-RU" sz="2400" b="1" smtClean="0"/>
              <a:t>8</a:t>
            </a:r>
            <a:r>
              <a:rPr lang="ru-RU" sz="2400" smtClean="0"/>
              <a:t> - публичных слушаний</a:t>
            </a:r>
            <a:endParaRPr lang="ru-RU" sz="2400"/>
          </a:p>
        </p:txBody>
      </p:sp>
      <p:sp>
        <p:nvSpPr>
          <p:cNvPr id="25" name="TextBox 24"/>
          <p:cNvSpPr txBox="1"/>
          <p:nvPr/>
        </p:nvSpPr>
        <p:spPr>
          <a:xfrm>
            <a:off x="268293" y="3285643"/>
            <a:ext cx="5084037" cy="1213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4315" tIns="52157" rIns="104315" bIns="52157" rtlCol="0">
            <a:spAutoFit/>
          </a:bodyPr>
          <a:lstStyle/>
          <a:p>
            <a:r>
              <a:rPr lang="ru-RU" sz="2400" b="1" smtClean="0"/>
              <a:t>Выдано</a:t>
            </a:r>
            <a:r>
              <a:rPr lang="ru-RU" sz="2400" b="1"/>
              <a:t>:</a:t>
            </a:r>
          </a:p>
          <a:p>
            <a:r>
              <a:rPr lang="ru-RU" sz="2400" b="1"/>
              <a:t>65</a:t>
            </a:r>
            <a:r>
              <a:rPr lang="ru-RU" sz="2400"/>
              <a:t> </a:t>
            </a:r>
            <a:r>
              <a:rPr lang="ru-RU" sz="2400" smtClean="0"/>
              <a:t>справок и</a:t>
            </a:r>
            <a:endParaRPr lang="ru-RU" sz="2400"/>
          </a:p>
          <a:p>
            <a:r>
              <a:rPr lang="ru-RU" sz="2400" smtClean="0"/>
              <a:t>выписок </a:t>
            </a:r>
            <a:r>
              <a:rPr lang="ru-RU" sz="2400"/>
              <a:t>из похозяйственных книг </a:t>
            </a:r>
            <a:endParaRPr lang="ru-RU" sz="2400" smtClean="0"/>
          </a:p>
        </p:txBody>
      </p:sp>
    </p:spTree>
    <p:extLst>
      <p:ext uri="{BB962C8B-B14F-4D97-AF65-F5344CB8AC3E}">
        <p14:creationId xmlns:p14="http://schemas.microsoft.com/office/powerpoint/2010/main" val="262229344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TextBox 4"/>
          <p:cNvSpPr txBox="1"/>
          <p:nvPr/>
        </p:nvSpPr>
        <p:spPr>
          <a:xfrm>
            <a:off x="2346304" y="49527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latin typeface="+mj-lt"/>
              </a:rPr>
              <a:t>                              </a:t>
            </a:r>
            <a:endParaRPr lang="ru-RU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678135" y="191930"/>
            <a:ext cx="78046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ПАРФИНСКОГО 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sp>
        <p:nvSpPr>
          <p:cNvPr id="3" name="AutoShape 8" descr="https://apf.mail.ru/cgi-bin/readmsg?id=15809208871082831482;0;4&amp;exif=1&amp;full=1&amp;x-email=otekparf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chemeClr val="bg1">
                    <a:lumMod val="50000"/>
                  </a:schemeClr>
                </a:solidFill>
              </a:rPr>
              <a:t>0</a:t>
            </a:r>
            <a:r>
              <a:rPr lang="ru-RU" sz="5000" smtClean="0">
                <a:solidFill>
                  <a:srgbClr val="FF0000"/>
                </a:solidFill>
              </a:rPr>
              <a:t>8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Объект 2"/>
          <p:cNvSpPr txBox="1"/>
          <p:nvPr/>
        </p:nvSpPr>
        <p:spPr>
          <a:xfrm>
            <a:off x="155575" y="1189137"/>
            <a:ext cx="10375701" cy="6025607"/>
          </a:xfrm>
          <a:prstGeom prst="rect">
            <a:avLst/>
          </a:prstGeom>
        </p:spPr>
        <p:txBody>
          <a:bodyPr>
            <a:normAutofit/>
          </a:bodyPr>
          <a:lstStyle>
            <a:lvl1pPr marL="260787" indent="-208630" algn="l" defTabSz="1043148" rtl="0" eaLnBrk="1" latinLnBrk="0" hangingPunct="1">
              <a:spcBef>
                <a:spcPct val="20000"/>
              </a:spcBef>
              <a:spcAft>
                <a:spcPts val="34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5889" indent="-208630" algn="l" defTabSz="1043148" rtl="0" eaLnBrk="1" latinLnBrk="0" hangingPunct="1">
              <a:spcBef>
                <a:spcPct val="20000"/>
              </a:spcBef>
              <a:spcAft>
                <a:spcPts val="34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38833" indent="-208630" algn="l" defTabSz="1043148" rtl="0" eaLnBrk="1" latinLnBrk="0" hangingPunct="1">
              <a:spcBef>
                <a:spcPct val="20000"/>
              </a:spcBef>
              <a:spcAft>
                <a:spcPts val="34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1777" indent="-208630" algn="l" defTabSz="1043148" rtl="0" eaLnBrk="1" latinLnBrk="0" hangingPunct="1">
              <a:spcBef>
                <a:spcPct val="20000"/>
              </a:spcBef>
              <a:spcAft>
                <a:spcPts val="34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85584" indent="-208630" algn="l" defTabSz="1043148" rtl="0" eaLnBrk="1" latinLnBrk="0" hangingPunct="1">
              <a:spcBef>
                <a:spcPct val="20000"/>
              </a:spcBef>
              <a:spcAft>
                <a:spcPts val="34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98528" indent="-208630" algn="l" defTabSz="1043148" rtl="0" eaLnBrk="1" latinLnBrk="0" hangingPunct="1">
              <a:spcBef>
                <a:spcPct val="20000"/>
              </a:spcBef>
              <a:spcAft>
                <a:spcPts val="34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2767" indent="-208630" algn="l" defTabSz="1043148" rtl="0" eaLnBrk="1" latinLnBrk="0" hangingPunct="1">
              <a:spcBef>
                <a:spcPct val="20000"/>
              </a:spcBef>
              <a:spcAft>
                <a:spcPts val="34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607869" indent="-208630" algn="l" defTabSz="1043148" rtl="0" eaLnBrk="1" latinLnBrk="0" hangingPunct="1">
              <a:spcBef>
                <a:spcPct val="20000"/>
              </a:spcBef>
              <a:spcAft>
                <a:spcPts val="34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52107" indent="-208630" algn="l" defTabSz="1043148" rtl="0" eaLnBrk="1" latinLnBrk="0" hangingPunct="1">
              <a:spcBef>
                <a:spcPct val="20000"/>
              </a:spcBef>
              <a:spcAft>
                <a:spcPts val="34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200"/>
              <a:t>«ИнформПола»</a:t>
            </a:r>
          </a:p>
          <a:p>
            <a:pPr marL="0" indent="0" algn="r">
              <a:buNone/>
            </a:pPr>
            <a:r>
              <a:rPr lang="ru-RU" sz="1800"/>
              <a:t>Ознакомиться с газетой: </a:t>
            </a:r>
          </a:p>
          <a:p>
            <a:pPr marL="0" indent="0" algn="r">
              <a:buNone/>
            </a:pPr>
            <a:r>
              <a:rPr lang="ru-RU" sz="1800"/>
              <a:t>в Администрации поселения, </a:t>
            </a:r>
          </a:p>
          <a:p>
            <a:pPr marL="0" indent="0" algn="r">
              <a:buNone/>
            </a:pPr>
            <a:r>
              <a:rPr lang="ru-RU" sz="1800"/>
              <a:t>библиотеке,</a:t>
            </a:r>
            <a:r>
              <a:rPr lang="ru-RU" sz="1800" b="1"/>
              <a:t> </a:t>
            </a:r>
            <a:r>
              <a:rPr lang="ru-RU" sz="1800"/>
              <a:t>на официальном сайте</a:t>
            </a:r>
          </a:p>
          <a:p>
            <a:pPr marL="0" indent="0" algn="ctr">
              <a:buFont typeface="Georgia" pitchFamily="18" charset="0"/>
              <a:buNone/>
            </a:pPr>
            <a:endParaRPr lang="ru-RU" sz="4400" smtClean="0"/>
          </a:p>
          <a:p>
            <a:pPr marL="0" indent="0" algn="ctr">
              <a:buFont typeface="Georgia" pitchFamily="18" charset="0"/>
              <a:buNone/>
            </a:pPr>
            <a:endParaRPr lang="ru-RU" sz="4400"/>
          </a:p>
          <a:p>
            <a:pPr marL="0" indent="0">
              <a:buNone/>
            </a:pPr>
            <a:r>
              <a:rPr lang="ru-RU" sz="2000" smtClean="0"/>
              <a:t>           </a:t>
            </a:r>
          </a:p>
          <a:p>
            <a:pPr marL="0" indent="0">
              <a:buNone/>
            </a:pPr>
            <a:r>
              <a:rPr lang="ru-RU" sz="2000"/>
              <a:t> </a:t>
            </a:r>
            <a:r>
              <a:rPr lang="ru-RU" sz="2000" smtClean="0"/>
              <a:t>                Сайт </a:t>
            </a:r>
            <a:r>
              <a:rPr lang="ru-RU" sz="2000"/>
              <a:t>Администрации </a:t>
            </a:r>
          </a:p>
          <a:p>
            <a:pPr marL="0" indent="0">
              <a:buNone/>
            </a:pPr>
            <a:r>
              <a:rPr lang="ru-RU" sz="2000" smtClean="0"/>
              <a:t>       Полавского </a:t>
            </a:r>
            <a:r>
              <a:rPr lang="ru-RU" sz="2000"/>
              <a:t>сельского поселения</a:t>
            </a:r>
          </a:p>
          <a:p>
            <a:pPr marL="0" indent="0">
              <a:buNone/>
            </a:pPr>
            <a:r>
              <a:rPr lang="ru-RU" sz="2000" b="1" smtClean="0"/>
              <a:t>            </a:t>
            </a:r>
            <a:r>
              <a:rPr lang="en-US" sz="2000" b="1" smtClean="0"/>
              <a:t>http</a:t>
            </a:r>
            <a:r>
              <a:rPr lang="en-US" sz="2000" b="1"/>
              <a:t>://www. adm</a:t>
            </a:r>
            <a:r>
              <a:rPr lang="ru-RU" sz="2000" b="1" err="1"/>
              <a:t>ро</a:t>
            </a:r>
            <a:r>
              <a:rPr lang="en-US" sz="2000" b="1"/>
              <a:t>la.ru</a:t>
            </a:r>
            <a:r>
              <a:rPr lang="en-US" sz="2000" b="1" smtClean="0"/>
              <a:t>/</a:t>
            </a:r>
            <a:endParaRPr lang="ru-RU" sz="2000" b="1"/>
          </a:p>
        </p:txBody>
      </p:sp>
      <p:pic>
        <p:nvPicPr>
          <p:cNvPr id="1026" name="Picture 2" descr="C:\Users\User\Desktop\Отчет Главы за 2022 год\Фото\сайт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900" y="1333153"/>
            <a:ext cx="563262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2885" y="2804279"/>
            <a:ext cx="3115692" cy="44104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757268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TextBox 4"/>
          <p:cNvSpPr txBox="1"/>
          <p:nvPr/>
        </p:nvSpPr>
        <p:spPr>
          <a:xfrm>
            <a:off x="2346304" y="49527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latin typeface="+mj-lt"/>
              </a:rPr>
              <a:t>                              </a:t>
            </a:r>
            <a:endParaRPr lang="ru-RU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46040" y="1066781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678135" y="191930"/>
            <a:ext cx="78046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</a:t>
            </a:r>
            <a:r>
              <a:rPr lang="ru-RU" sz="1600" spc="46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ПОЛАВСКОГО СЕЛЬСКОГО ПОСЕЛЕНИЯ ПАРФИНСКОГО МУНИЦИПАЛЬНОГО </a:t>
            </a:r>
            <a:r>
              <a:rPr lang="ru-RU" sz="1600" spc="46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РАЙОНА</a:t>
            </a:r>
            <a:endParaRPr lang="ru-RU" sz="1600"/>
          </a:p>
        </p:txBody>
      </p:sp>
      <p:sp>
        <p:nvSpPr>
          <p:cNvPr id="3" name="AutoShape 8" descr="https://apf.mail.ru/cgi-bin/readmsg?id=15809208871082831482;0;4&amp;exif=1&amp;full=1&amp;x-email=otekparf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17478" y="138087"/>
            <a:ext cx="8579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schemeClr val="bg1">
                    <a:lumMod val="50000"/>
                  </a:schemeClr>
                </a:solidFill>
              </a:rPr>
              <a:t>0</a:t>
            </a:r>
            <a:r>
              <a:rPr lang="ru-RU" sz="5000" smtClean="0">
                <a:solidFill>
                  <a:srgbClr val="FF0000"/>
                </a:solidFill>
              </a:rPr>
              <a:t>9</a:t>
            </a:r>
          </a:p>
          <a:p>
            <a:endParaRPr lang="ru-RU" sz="5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06481" y="1189137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 Math" pitchFamily="18" charset="0"/>
              </a:rPr>
              <a:t>Обеспечение вопросов государственного значения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85853" y="1909217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smtClean="0">
                <a:latin typeface="+mj-lt"/>
              </a:rPr>
              <a:t>Государственные </a:t>
            </a:r>
            <a:r>
              <a:rPr lang="ru-RU" sz="1600">
                <a:latin typeface="+mj-lt"/>
              </a:rPr>
              <a:t>полномочия по ведению первичного воинского учёта граждан осуществляется в рамках соглашения за счёт </a:t>
            </a:r>
            <a:r>
              <a:rPr lang="ru-RU" sz="1600" smtClean="0">
                <a:latin typeface="+mj-lt"/>
              </a:rPr>
              <a:t>субвенций. </a:t>
            </a:r>
            <a:r>
              <a:rPr lang="ru-RU" sz="1600">
                <a:latin typeface="+mj-lt"/>
              </a:rPr>
              <a:t>Полномочия осуществляет </a:t>
            </a:r>
            <a:r>
              <a:rPr lang="ru-RU" sz="1600" smtClean="0">
                <a:latin typeface="+mj-lt"/>
              </a:rPr>
              <a:t>специалист военно-учетной работы. </a:t>
            </a:r>
            <a:endParaRPr lang="ru-RU" sz="1600">
              <a:effectLst/>
              <a:latin typeface="+mj-lt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203169783"/>
              </p:ext>
            </p:extLst>
          </p:nvPr>
        </p:nvGraphicFramePr>
        <p:xfrm>
          <a:off x="3210872" y="2740214"/>
          <a:ext cx="4296067" cy="4425587"/>
        </p:xfrm>
        <a:graphic>
          <a:graphicData uri="http://schemas.openxmlformats.org/drawingml/2006/diagram">
            <dgm:relIds xmlns:dgm="http://schemas.openxmlformats.org/drawingml/2006/diagram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21767338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Arial"/>
        <a:cs typeface="Arial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Arial"/>
        <a:cs typeface="Arial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Template>Slipstream</Template>
  <Company/>
  <PresentationFormat>Произвольный</PresentationFormat>
  <Paragraphs>292</Paragraphs>
  <Slides>45</Slides>
  <Notes>0</Notes>
  <TotalTime>19003</TotalTime>
  <HiddenSlides>0</HiddenSlides>
  <MMClips>0</MMClips>
  <ScaleCrop>0</ScaleCrop>
  <HeadingPairs>
    <vt:vector baseType="variant" size="6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baseType="lpstr" size="54">
      <vt:lpstr>Arial</vt:lpstr>
      <vt:lpstr>Trebuchet MS</vt:lpstr>
      <vt:lpstr>Georgia</vt:lpstr>
      <vt:lpstr>Times New Roman</vt:lpstr>
      <vt:lpstr>DejaVu Sans</vt:lpstr>
      <vt:lpstr>Rasa Medium</vt:lpstr>
      <vt:lpstr>Calibri</vt:lpstr>
      <vt:lpstr>Cambria Math</vt:lpstr>
      <vt:lpstr>Воздушный поток</vt:lpstr>
      <vt:lpstr>PowerPoint Presentation</vt:lpstr>
      <vt:lpstr>PowerPoint Presentation</vt:lpstr>
      <vt:lpstr>PowerPoint Presentation</vt:lpstr>
      <vt:lpstr>PowerPoint Presentation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PowerPoint Presentation</vt:lpstr>
      <vt:lpstr>PowerPoint Presentation</vt:lpstr>
      <vt:lpstr>PowerPoint Presentation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PowerPoint Presentation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АДМИНИСТРАЦИЯ ПОЛАВСКОГО СЕЛЬСКОГО ПОСЕЛЕНИЯ ПАРФИНСКОГО МУНИЦИПАЛЬНОГО РАЙОНА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PowerPoint</dc:title>
  <dc:creator>Танечка</dc:creator>
  <cp:lastModifiedBy>Пользователь Windows</cp:lastModifiedBy>
  <cp:revision>1630</cp:revision>
  <cp:lastPrinted>2021-03-11T08:53:02.000</cp:lastPrinted>
  <dcterms:created xsi:type="dcterms:W3CDTF">2017-03-10T15:25:40Z</dcterms:created>
  <dcterms:modified xsi:type="dcterms:W3CDTF">2023-02-20T09:15:51Z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ppVersion">
    <vt:lpwstr>14.0000</vt:lpwstr>
  </property>
  <property fmtid="{D5CDD505-2E9C-101B-9397-08002B2CF9AE}" pid="3" name="Created">
    <vt:filetime>2017-03-03T00:00:00Z</vt:filetime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astSaved">
    <vt:filetime>2017-03-10T00:00:00Z</vt:filetime>
  </property>
  <property fmtid="{D5CDD505-2E9C-101B-9397-08002B2CF9AE}" pid="7" name="LinksUpToDate">
    <vt:bool>false</vt:bool>
  </property>
  <property fmtid="{D5CDD505-2E9C-101B-9397-08002B2CF9AE}" pid="8" name="MMClips">
    <vt:i4>0</vt:i4>
  </property>
  <property fmtid="{D5CDD505-2E9C-101B-9397-08002B2CF9AE}" pid="9" name="Notes">
    <vt:i4>17</vt:i4>
  </property>
  <property fmtid="{D5CDD505-2E9C-101B-9397-08002B2CF9AE}" pid="10" name="PresentationFormat">
    <vt:lpwstr>Произвольный</vt:lpwstr>
  </property>
  <property fmtid="{D5CDD505-2E9C-101B-9397-08002B2CF9AE}" pid="11" name="ScaleCrop">
    <vt:bool>false</vt:bool>
  </property>
  <property fmtid="{D5CDD505-2E9C-101B-9397-08002B2CF9AE}" pid="12" name="ShareDoc">
    <vt:bool>false</vt:bool>
  </property>
  <property fmtid="{D5CDD505-2E9C-101B-9397-08002B2CF9AE}" pid="13" name="Slides">
    <vt:i4>22</vt:i4>
  </property>
</Properties>
</file>