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5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45"/>
  </p:notesMasterIdLst>
  <p:sldIdLst>
    <p:sldId id="407" r:id="rId2"/>
    <p:sldId id="497" r:id="rId3"/>
    <p:sldId id="501" r:id="rId4"/>
    <p:sldId id="500" r:id="rId5"/>
    <p:sldId id="499" r:id="rId6"/>
    <p:sldId id="504" r:id="rId7"/>
    <p:sldId id="503" r:id="rId8"/>
    <p:sldId id="502" r:id="rId9"/>
    <p:sldId id="498" r:id="rId10"/>
    <p:sldId id="511" r:id="rId11"/>
    <p:sldId id="510" r:id="rId12"/>
    <p:sldId id="509" r:id="rId13"/>
    <p:sldId id="508" r:id="rId14"/>
    <p:sldId id="507" r:id="rId15"/>
    <p:sldId id="512" r:id="rId16"/>
    <p:sldId id="574" r:id="rId17"/>
    <p:sldId id="576" r:id="rId18"/>
    <p:sldId id="575" r:id="rId19"/>
    <p:sldId id="518" r:id="rId20"/>
    <p:sldId id="523" r:id="rId21"/>
    <p:sldId id="522" r:id="rId22"/>
    <p:sldId id="524" r:id="rId23"/>
    <p:sldId id="525" r:id="rId24"/>
    <p:sldId id="529" r:id="rId25"/>
    <p:sldId id="528" r:id="rId26"/>
    <p:sldId id="527" r:id="rId27"/>
    <p:sldId id="558" r:id="rId28"/>
    <p:sldId id="560" r:id="rId29"/>
    <p:sldId id="577" r:id="rId30"/>
    <p:sldId id="531" r:id="rId31"/>
    <p:sldId id="530" r:id="rId32"/>
    <p:sldId id="578" r:id="rId33"/>
    <p:sldId id="526" r:id="rId34"/>
    <p:sldId id="566" r:id="rId35"/>
    <p:sldId id="568" r:id="rId36"/>
    <p:sldId id="570" r:id="rId37"/>
    <p:sldId id="553" r:id="rId38"/>
    <p:sldId id="571" r:id="rId39"/>
    <p:sldId id="572" r:id="rId40"/>
    <p:sldId id="541" r:id="rId41"/>
    <p:sldId id="573" r:id="rId42"/>
    <p:sldId id="556" r:id="rId43"/>
    <p:sldId id="423" r:id="rId44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B4AD"/>
    <a:srgbClr val="93A299"/>
    <a:srgbClr val="D2614E"/>
    <a:srgbClr val="3366CC"/>
    <a:srgbClr val="E876C7"/>
    <a:srgbClr val="7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3486" autoAdjust="0"/>
  </p:normalViewPr>
  <p:slideViewPr>
    <p:cSldViewPr>
      <p:cViewPr>
        <p:scale>
          <a:sx n="80" d="100"/>
          <a:sy n="80" d="100"/>
        </p:scale>
        <p:origin x="-2010" y="-46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956521702608694E-2"/>
          <c:y val="4.1794779955251445E-2"/>
          <c:w val="0.95584577572602514"/>
          <c:h val="0.578347936545167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Акцизы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         </c:v>
                </c:pt>
                <c:pt idx="1">
                  <c:v>2026 год          </c:v>
                </c:pt>
                <c:pt idx="2">
                  <c:v>2027 год         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1.9</c:v>
                </c:pt>
                <c:pt idx="1">
                  <c:v>2</c:v>
                </c:pt>
                <c:pt idx="2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 на формирование ДФП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          </c:v>
                </c:pt>
                <c:pt idx="1">
                  <c:v>2026 год          </c:v>
                </c:pt>
                <c:pt idx="2">
                  <c:v>2027 год          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1.6</c:v>
                </c:pt>
                <c:pt idx="1">
                  <c:v>1.1000000000000001</c:v>
                </c:pt>
                <c:pt idx="2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533824"/>
        <c:axId val="96385216"/>
      </c:barChart>
      <c:catAx>
        <c:axId val="355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6385216"/>
        <c:crosses val="autoZero"/>
        <c:auto val="1"/>
        <c:lblAlgn val="ctr"/>
        <c:lblOffset val="100"/>
        <c:noMultiLvlLbl val="0"/>
      </c:catAx>
      <c:valAx>
        <c:axId val="963852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55338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4998081380178354E-2"/>
          <c:y val="0.7629034703995432"/>
          <c:w val="0.91933189053122744"/>
          <c:h val="0.23709652960046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23502970679736E-2"/>
          <c:y val="1.9419659737660813E-2"/>
          <c:w val="0.94290123456790165"/>
          <c:h val="0.7465880903720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субсидия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dLbls>
            <c:dLbl>
              <c:idx val="3"/>
              <c:layout>
                <c:manualLayout>
                  <c:x val="-1.3196093956188968E-3"/>
                  <c:y val="-2.21809226250825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  <a:p>
                    <a:r>
                      <a:rPr lang="ru-RU" dirty="0" smtClean="0"/>
                      <a:t>97,0%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7283950617294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,4</a:t>
                    </a:r>
                    <a:endParaRPr lang="ru-RU" dirty="0" smtClean="0"/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1636</c:v>
                </c:pt>
                <c:pt idx="1">
                  <c:v>1091</c:v>
                </c:pt>
                <c:pt idx="2">
                  <c:v>1091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5492214304561E-2"/>
                  <c:y val="-3.327155859055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76484560570071E-2"/>
                  <c:y val="-2.661710715009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74531538664556E-2"/>
                  <c:y val="-3.5489476200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271383937623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54922143045658E-2"/>
                  <c:y val="-4.21437529876567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83531274742676E-2"/>
                  <c:y val="-3.9925660725148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1909.3</c:v>
                </c:pt>
                <c:pt idx="1">
                  <c:v>1967.7</c:v>
                </c:pt>
                <c:pt idx="2">
                  <c:v>2609.5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0870272"/>
        <c:axId val="63157888"/>
        <c:axId val="0"/>
      </c:bar3DChart>
      <c:catAx>
        <c:axId val="13087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63157888"/>
        <c:crosses val="autoZero"/>
        <c:auto val="1"/>
        <c:lblAlgn val="ctr"/>
        <c:lblOffset val="100"/>
        <c:noMultiLvlLbl val="0"/>
      </c:catAx>
      <c:valAx>
        <c:axId val="631578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1308702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574348040224184E-2"/>
          <c:y val="0.85757140554219169"/>
          <c:w val="0.61894044717094454"/>
          <c:h val="6.1936820698328801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62891181657889E-2"/>
          <c:y val="8.6797827061360966E-2"/>
          <c:w val="0.90114229921650368"/>
          <c:h val="0.539329773835881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873492474794484E-3"/>
                  <c:y val="0.107953043531561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3573569520665722E-3"/>
                  <c:y val="0.11311099533002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9311244786609141E-3"/>
                  <c:y val="0.1075998739603645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573125212080082E-3"/>
                  <c:y val="-4.7665629135956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573125212080082E-3"/>
                  <c:y val="-2.44141027281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573125212078092E-3"/>
                  <c:y val="-4.650305281556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360768"/>
        <c:axId val="41871616"/>
      </c:barChart>
      <c:catAx>
        <c:axId val="15536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/>
          <a:lstStyle/>
          <a:p>
            <a:pPr>
              <a:defRPr sz="15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1871616"/>
        <c:crosses val="autoZero"/>
        <c:auto val="1"/>
        <c:lblAlgn val="ctr"/>
        <c:lblOffset val="100"/>
        <c:noMultiLvlLbl val="0"/>
      </c:catAx>
      <c:valAx>
        <c:axId val="41871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536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79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1.4515703351807865E-2"/>
          <c:y val="0"/>
          <c:w val="0.9709685932963843"/>
          <c:h val="0.911815353849572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 (ожидаемое исполнение)</c:v>
                </c:pt>
                <c:pt idx="2">
                  <c:v>2025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2989.9</c:v>
                </c:pt>
                <c:pt idx="1">
                  <c:v>3908.8</c:v>
                </c:pt>
                <c:pt idx="2">
                  <c:v>4140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 (ожидаемое исполнение)</c:v>
                </c:pt>
                <c:pt idx="2">
                  <c:v>2025 год (прогноз)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13522.4</c:v>
                </c:pt>
                <c:pt idx="1">
                  <c:v>15972.4</c:v>
                </c:pt>
                <c:pt idx="2">
                  <c:v>13732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756480"/>
        <c:axId val="34376512"/>
        <c:axId val="0"/>
      </c:bar3DChart>
      <c:catAx>
        <c:axId val="36756480"/>
        <c:scaling>
          <c:orientation val="minMax"/>
        </c:scaling>
        <c:delete val="1"/>
        <c:axPos val="b"/>
        <c:majorTickMark val="out"/>
        <c:minorTickMark val="none"/>
        <c:tickLblPos val="none"/>
        <c:crossAx val="34376512"/>
        <c:crosses val="autoZero"/>
        <c:auto val="1"/>
        <c:lblAlgn val="ctr"/>
        <c:lblOffset val="100"/>
        <c:noMultiLvlLbl val="0"/>
      </c:catAx>
      <c:valAx>
        <c:axId val="343765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36756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123502970679736E-2"/>
          <c:y val="1.9419659737660813E-2"/>
          <c:w val="0.94290123456790165"/>
          <c:h val="0.746588090372071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CCFF"/>
            </a:solidFill>
          </c:spPr>
          <c:invertIfNegative val="0"/>
          <c:dLbls>
            <c:dLbl>
              <c:idx val="3"/>
              <c:layout>
                <c:manualLayout>
                  <c:x val="-1.3196093956188968E-3"/>
                  <c:y val="-2.218092262508258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  <a:p>
                    <a:r>
                      <a:rPr lang="ru-RU" dirty="0" smtClean="0"/>
                      <a:t>97,0%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172839506172948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,4</a:t>
                    </a:r>
                    <a:endParaRPr lang="ru-RU" dirty="0" smtClean="0"/>
                  </a:p>
                  <a:p>
                    <a:r>
                      <a:rPr lang="ru-RU" dirty="0" smtClean="0"/>
                      <a:t>97,1%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2937.7</c:v>
                </c:pt>
                <c:pt idx="1">
                  <c:v>3745.2</c:v>
                </c:pt>
                <c:pt idx="2">
                  <c:v>4029.6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715492214304561E-2"/>
                  <c:y val="-3.3271558590557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76484560570071E-2"/>
                  <c:y val="-2.6617107150099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474531538664556E-2"/>
                  <c:y val="-3.5489476200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32713839376237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3,0%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154922143045658E-2"/>
                  <c:y val="-4.21437529876567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1</a:t>
                    </a:r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83531274742676E-2"/>
                  <c:y val="-3.992566072514850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,1</a:t>
                    </a:r>
                    <a:endParaRPr lang="ru-RU" dirty="0" smtClean="0"/>
                  </a:p>
                  <a:p>
                    <a:r>
                      <a:rPr lang="ru-RU" dirty="0" smtClean="0"/>
                      <a:t>2,9%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52.2</c:v>
                </c:pt>
                <c:pt idx="1">
                  <c:v>163.6</c:v>
                </c:pt>
                <c:pt idx="2">
                  <c:v>110.4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40028160"/>
        <c:axId val="117024448"/>
        <c:axId val="0"/>
      </c:bar3DChart>
      <c:catAx>
        <c:axId val="400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117024448"/>
        <c:crosses val="autoZero"/>
        <c:auto val="1"/>
        <c:lblAlgn val="ctr"/>
        <c:lblOffset val="100"/>
        <c:noMultiLvlLbl val="0"/>
      </c:catAx>
      <c:valAx>
        <c:axId val="117024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one"/>
        <c:spPr>
          <a:ln w="9525">
            <a:noFill/>
          </a:ln>
        </c:spPr>
        <c:crossAx val="40028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4574348040224184E-2"/>
          <c:y val="0.85757140554219169"/>
          <c:w val="0.61894044717094454"/>
          <c:h val="6.1936820698328801E-2"/>
        </c:manualLayout>
      </c:layout>
      <c:overlay val="0"/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6139896818976296E-2"/>
          <c:w val="1"/>
          <c:h val="0.8064152887550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2"/>
          <c:dPt>
            <c:idx val="0"/>
            <c:bubble3D val="0"/>
            <c:explosion val="62"/>
            <c:spPr>
              <a:solidFill>
                <a:srgbClr val="00CCFF"/>
              </a:solidFill>
            </c:spPr>
          </c:dPt>
          <c:dPt>
            <c:idx val="1"/>
            <c:bubble3D val="0"/>
            <c:explosion val="53"/>
          </c:dPt>
          <c:dPt>
            <c:idx val="2"/>
            <c:bubble3D val="0"/>
            <c:spPr>
              <a:solidFill>
                <a:srgbClr val="009900"/>
              </a:solidFill>
            </c:spPr>
          </c:dPt>
          <c:dPt>
            <c:idx val="3"/>
            <c:bubble3D val="0"/>
            <c:explosion val="97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explosion val="68"/>
            <c:spPr>
              <a:solidFill>
                <a:srgbClr val="7030A0"/>
              </a:solidFill>
            </c:spPr>
          </c:dPt>
          <c:dPt>
            <c:idx val="6"/>
            <c:bubble3D val="0"/>
            <c:explosion val="153"/>
          </c:dPt>
          <c:dLbls>
            <c:dLbl>
              <c:idx val="0"/>
              <c:layout>
                <c:manualLayout>
                  <c:x val="-1.8880636515454609E-2"/>
                  <c:y val="-1.69578218060894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0755909455865993E-2"/>
                  <c:y val="1.150071751328026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882372811083814E-2"/>
                  <c:y val="1.369719670214036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5903761650387286E-3"/>
                  <c:y val="4.002469991597177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407968439406904E-2"/>
                  <c:y val="2.62950960107303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4117956558935981E-2"/>
                  <c:y val="5.17610402494193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8184481936737794E-2"/>
                  <c:y val="-6.2800720084553398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numFmt formatCode="#,##0.0" sourceLinked="0"/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Сельскохозяйственный налог</c:v>
                </c:pt>
                <c:pt idx="3">
                  <c:v>Налог на имущество физический лиц</c:v>
                </c:pt>
                <c:pt idx="4">
                  <c:v>Земельный налог</c:v>
                </c:pt>
                <c:pt idx="5">
                  <c:v>Аренда</c:v>
                </c:pt>
                <c:pt idx="6">
                  <c:v>Инициативные платежи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296</c:v>
                </c:pt>
                <c:pt idx="1">
                  <c:v>1909.3</c:v>
                </c:pt>
                <c:pt idx="2">
                  <c:v>21.3</c:v>
                </c:pt>
                <c:pt idx="3">
                  <c:v>739</c:v>
                </c:pt>
                <c:pt idx="4">
                  <c:v>1064</c:v>
                </c:pt>
                <c:pt idx="5">
                  <c:v>32</c:v>
                </c:pt>
                <c:pt idx="6">
                  <c:v>78.400000000000006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Сельскохозяйственный налог</c:v>
                </c:pt>
                <c:pt idx="3">
                  <c:v>Налог на имущество физический лиц</c:v>
                </c:pt>
                <c:pt idx="4">
                  <c:v>Земельный налог</c:v>
                </c:pt>
                <c:pt idx="5">
                  <c:v>Аренда</c:v>
                </c:pt>
                <c:pt idx="6">
                  <c:v>Инициативные платежи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9">
          <a:noFill/>
        </a:ln>
      </c:spPr>
    </c:plotArea>
    <c:plotVisOnly val="1"/>
    <c:dispBlanksAs val="zero"/>
    <c:showDLblsOverMax val="0"/>
  </c:chart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30"/>
      <c:depthPercent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85928037296101E-3"/>
          <c:y val="2.5608869545895859E-2"/>
          <c:w val="0.9320360029193655"/>
          <c:h val="0.632270025552716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6005536904651833E-2"/>
                  <c:y val="-0.25692019092580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99131948848068E-3"/>
                  <c:y val="-9.445855079154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84848256738164E-2"/>
                  <c:y val="-0.2750107905650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93950561422658E-4"/>
                  <c:y val="-2.0933362476633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2439101821934687E-3"/>
                  <c:y val="-3.24357076266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6396642673686E-4"/>
                  <c:y val="-2.9331583930287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 rot="-60000"/>
              <a:lstStyle/>
              <a:p>
                <a:pPr>
                  <a:defRPr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2023 г. </c:v>
                </c:pt>
                <c:pt idx="1">
                  <c:v>2024 г. (ожидаемое исполнение)</c:v>
                </c:pt>
                <c:pt idx="2">
                  <c:v>2025 г.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13522.4</c:v>
                </c:pt>
                <c:pt idx="1">
                  <c:v>15972.4</c:v>
                </c:pt>
                <c:pt idx="2">
                  <c:v>13732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г. </c:v>
                </c:pt>
                <c:pt idx="1">
                  <c:v>2024 г. (ожидаемое исполнение)</c:v>
                </c:pt>
                <c:pt idx="2">
                  <c:v>2025 г. (прогноз)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г. </c:v>
                </c:pt>
                <c:pt idx="1">
                  <c:v>2024 г. (ожидаемое исполнение)</c:v>
                </c:pt>
                <c:pt idx="2">
                  <c:v>2025 г. (прогноз)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68320"/>
        <c:axId val="34380544"/>
        <c:axId val="0"/>
      </c:bar3DChart>
      <c:catAx>
        <c:axId val="40568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3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380544"/>
        <c:crosses val="autoZero"/>
        <c:auto val="1"/>
        <c:lblAlgn val="ctr"/>
        <c:lblOffset val="100"/>
        <c:noMultiLvlLbl val="0"/>
      </c:catAx>
      <c:valAx>
        <c:axId val="343805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56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01673405966529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1"/>
          <c:dPt>
            <c:idx val="0"/>
            <c:bubble3D val="0"/>
            <c:explosion val="28"/>
            <c:spPr>
              <a:solidFill>
                <a:srgbClr val="808000"/>
              </a:solidFill>
            </c:spPr>
          </c:dPt>
          <c:dPt>
            <c:idx val="1"/>
            <c:bubble3D val="0"/>
            <c:explosion val="0"/>
            <c:spPr>
              <a:solidFill>
                <a:srgbClr val="00CCFF"/>
              </a:solidFill>
            </c:spPr>
          </c:dPt>
          <c:dPt>
            <c:idx val="3"/>
            <c:bubble3D val="0"/>
            <c:explosion val="0"/>
          </c:dPt>
          <c:dLbls>
            <c:dLbl>
              <c:idx val="0"/>
              <c:layout>
                <c:manualLayout>
                  <c:x val="0.22785019944299612"/>
                  <c:y val="2.3177233042032515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100" b="1" i="0" baseline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6754237664915247"/>
                  <c:y val="-0.16467338800764508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100" b="1" i="0" baseline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8203998435920027E-4"/>
                  <c:y val="-1.5194310624642656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100" b="1" i="0" baseline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22314701553706E-2"/>
                  <c:y val="-0.14126885203704267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2100" b="1" i="0" baseline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2100" b="1" i="0" baseline="0">
                    <a:solidFill>
                      <a:srgbClr val="8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11123.7</c:v>
                </c:pt>
                <c:pt idx="1">
                  <c:v>1636</c:v>
                </c:pt>
                <c:pt idx="2" formatCode="General">
                  <c:v>352</c:v>
                </c:pt>
                <c:pt idx="3" formatCode="General">
                  <c:v>620.29999999999995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8656055760250873E-3"/>
                  <c:y val="-9.09814625789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696024339000378E-3"/>
                  <c:y val="-0.19203126273495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78966465296448E-3"/>
                  <c:y val="-0.11799938221533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223899269123423E-3"/>
                  <c:y val="-0.212029358697967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0672876104262723E-3"/>
                  <c:y val="-0.16972960163391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773883371467896E-3"/>
                  <c:y val="-0.17411961690045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800" b="1" i="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 первоначальный</c:v>
                </c:pt>
                <c:pt idx="1">
                  <c:v>2024 год уточненный</c:v>
                </c:pt>
                <c:pt idx="2">
                  <c:v>2025 год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16438.400000000001</c:v>
                </c:pt>
                <c:pt idx="1">
                  <c:v>20783.8</c:v>
                </c:pt>
                <c:pt idx="2">
                  <c:v>17872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52096"/>
        <c:axId val="39964608"/>
        <c:axId val="0"/>
      </c:bar3DChart>
      <c:catAx>
        <c:axId val="42052096"/>
        <c:scaling>
          <c:orientation val="minMax"/>
        </c:scaling>
        <c:delete val="1"/>
        <c:axPos val="b"/>
        <c:majorTickMark val="out"/>
        <c:minorTickMark val="none"/>
        <c:tickLblPos val="none"/>
        <c:crossAx val="39964608"/>
        <c:crosses val="autoZero"/>
        <c:auto val="1"/>
        <c:lblAlgn val="ctr"/>
        <c:lblOffset val="100"/>
        <c:noMultiLvlLbl val="0"/>
      </c:catAx>
      <c:valAx>
        <c:axId val="399646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205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8333794185742823E-2"/>
          <c:w val="0.60603617686734601"/>
          <c:h val="0.882602482773643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933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CCFF"/>
              </a:solidFill>
            </c:spPr>
          </c:dPt>
          <c:dLbls>
            <c:dLbl>
              <c:idx val="0"/>
              <c:layout>
                <c:manualLayout>
                  <c:x val="1.8599566293900929E-2"/>
                  <c:y val="-9.12660350751508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876367306977812E-2"/>
                  <c:y val="-8.13100889860611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75365878963577E-2"/>
                  <c:y val="-7.3058849382567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584865488292778E-2"/>
                  <c:y val="-4.8705899588378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228028150284264E-2"/>
                  <c:y val="-4.3030016480923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0632012491885343E-2"/>
                  <c:y val="1.2933142140305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7169810232080338E-2"/>
                  <c:y val="8.96840521160795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0707786406005576E-3"/>
                  <c:y val="2.94824096917836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.10962073318822235"/>
                  <c:y val="7.8421698778531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0.10711725114784848"/>
                  <c:y val="-3.4572583064370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9.8761775945575225E-2"/>
                  <c:y val="1.4571807780763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8114.3</c:v>
                </c:pt>
                <c:pt idx="1">
                  <c:v>157.4</c:v>
                </c:pt>
                <c:pt idx="2">
                  <c:v>317.2</c:v>
                </c:pt>
                <c:pt idx="3">
                  <c:v>3960.3</c:v>
                </c:pt>
                <c:pt idx="4">
                  <c:v>4631.1000000000004</c:v>
                </c:pt>
                <c:pt idx="5">
                  <c:v>38.1</c:v>
                </c:pt>
                <c:pt idx="6">
                  <c:v>10.1</c:v>
                </c:pt>
                <c:pt idx="7">
                  <c:v>572.79999999999995</c:v>
                </c:pt>
                <c:pt idx="8">
                  <c:v>70.7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328064"/>
        <c:axId val="39968064"/>
      </c:barChart>
      <c:valAx>
        <c:axId val="39968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2328064"/>
        <c:crosses val="autoZero"/>
        <c:crossBetween val="between"/>
      </c:valAx>
      <c:catAx>
        <c:axId val="42328064"/>
        <c:scaling>
          <c:orientation val="minMax"/>
        </c:scaling>
        <c:delete val="0"/>
        <c:axPos val="l"/>
        <c:majorTickMark val="out"/>
        <c:minorTickMark val="none"/>
        <c:tickLblPos val="nextTo"/>
        <c:crossAx val="39968064"/>
        <c:crosses val="autoZero"/>
        <c:auto val="1"/>
        <c:lblAlgn val="ctr"/>
        <c:lblOffset val="100"/>
        <c:noMultiLvlLbl val="0"/>
      </c:cat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6182091207932932E-6"/>
                  <c:y val="-1.6244230054642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72096255034512E-4"/>
                  <c:y val="-1.280492897712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213900031942161E-3"/>
                  <c:y val="-3.3303845863127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532266607804168E-6"/>
                  <c:y val="-5.54660703306907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7340338586804474E-3"/>
                  <c:y val="-1.4529737673936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0262662767012034E-3"/>
                  <c:y val="-1.5467530486201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4631.1000000000004</c:v>
                </c:pt>
                <c:pt idx="1">
                  <c:v>2375.3000000000002</c:v>
                </c:pt>
                <c:pt idx="2">
                  <c:v>1681.4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5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973056"/>
        <c:axId val="42241984"/>
        <c:axId val="0"/>
      </c:bar3DChart>
      <c:catAx>
        <c:axId val="116973056"/>
        <c:scaling>
          <c:orientation val="minMax"/>
        </c:scaling>
        <c:delete val="0"/>
        <c:axPos val="b"/>
        <c:majorTickMark val="in"/>
        <c:minorTickMark val="none"/>
        <c:tickLblPos val="low"/>
        <c:txPr>
          <a:bodyPr rot="0" vert="horz" anchor="ctr" anchorCtr="0"/>
          <a:lstStyle/>
          <a:p>
            <a:pPr>
              <a:defRPr sz="1600" b="1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2241984"/>
        <c:crosses val="autoZero"/>
        <c:auto val="1"/>
        <c:lblAlgn val="ctr"/>
        <c:lblOffset val="100"/>
        <c:noMultiLvlLbl val="0"/>
      </c:catAx>
      <c:valAx>
        <c:axId val="422419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6973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38723-4A94-4F56-9173-6EEC5C1907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203D4-D98E-4153-9473-8CE8A5D5B776}">
      <dgm:prSet phldrT="[Текст]"/>
      <dgm:spPr/>
      <dgm:t>
        <a:bodyPr anchor="t" anchorCtr="0"/>
        <a:lstStyle/>
        <a:p>
          <a:r>
            <a:rPr lang="ru-RU" dirty="0" smtClean="0"/>
            <a:t>87 </a:t>
          </a:r>
        </a:p>
        <a:p>
          <a:r>
            <a:rPr lang="ru-RU" dirty="0" smtClean="0"/>
            <a:t>Бюджеты муниципальных образований </a:t>
          </a:r>
        </a:p>
        <a:p>
          <a:r>
            <a:rPr lang="ru-RU" dirty="0" smtClean="0"/>
            <a:t>(местные бюджеты)</a:t>
          </a:r>
          <a:endParaRPr lang="ru-RU" dirty="0"/>
        </a:p>
      </dgm:t>
    </dgm:pt>
    <dgm:pt modelId="{20B07D8E-8EE3-4DBF-81D2-4A6E14F3BED8}" type="parTrans" cxnId="{7E820494-3886-411C-BB8C-8405CD5A618C}">
      <dgm:prSet/>
      <dgm:spPr/>
      <dgm:t>
        <a:bodyPr/>
        <a:lstStyle/>
        <a:p>
          <a:endParaRPr lang="ru-RU"/>
        </a:p>
      </dgm:t>
    </dgm:pt>
    <dgm:pt modelId="{89CE6281-E949-4C3D-894E-0E81F7B0CE69}" type="sibTrans" cxnId="{7E820494-3886-411C-BB8C-8405CD5A618C}">
      <dgm:prSet/>
      <dgm:spPr/>
      <dgm:t>
        <a:bodyPr/>
        <a:lstStyle/>
        <a:p>
          <a:endParaRPr lang="ru-RU"/>
        </a:p>
      </dgm:t>
    </dgm:pt>
    <dgm:pt modelId="{C993891A-FFCC-4FE7-B36F-931C9C826CB1}">
      <dgm:prSet phldrT="[Текст]"/>
      <dgm:spPr/>
      <dgm:t>
        <a:bodyPr/>
        <a:lstStyle/>
        <a:p>
          <a:r>
            <a:rPr lang="ru-RU" dirty="0" smtClean="0"/>
            <a:t>1</a:t>
          </a:r>
        </a:p>
        <a:p>
          <a:r>
            <a:rPr lang="ru-RU" dirty="0" smtClean="0"/>
            <a:t> Бюджет городского округа</a:t>
          </a:r>
          <a:endParaRPr lang="ru-RU" dirty="0"/>
        </a:p>
      </dgm:t>
    </dgm:pt>
    <dgm:pt modelId="{996C3610-4BE9-471C-A4FE-2C8D686A0E4E}" type="parTrans" cxnId="{141BFB4A-367D-4187-A177-52EDA7B0F214}">
      <dgm:prSet/>
      <dgm:spPr/>
      <dgm:t>
        <a:bodyPr/>
        <a:lstStyle/>
        <a:p>
          <a:endParaRPr lang="ru-RU"/>
        </a:p>
      </dgm:t>
    </dgm:pt>
    <dgm:pt modelId="{6CE53282-1D88-4E97-B5CA-1BEAD742DEFE}" type="sibTrans" cxnId="{141BFB4A-367D-4187-A177-52EDA7B0F214}">
      <dgm:prSet/>
      <dgm:spPr/>
      <dgm:t>
        <a:bodyPr/>
        <a:lstStyle/>
        <a:p>
          <a:endParaRPr lang="ru-RU"/>
        </a:p>
      </dgm:t>
    </dgm:pt>
    <dgm:pt modelId="{1076BC29-9A1A-4E1E-BF2C-1230E8CD388F}">
      <dgm:prSet phldrT="[Текст]"/>
      <dgm:spPr/>
      <dgm:t>
        <a:bodyPr/>
        <a:lstStyle/>
        <a:p>
          <a:r>
            <a:rPr lang="ru-RU" dirty="0" smtClean="0"/>
            <a:t>21 </a:t>
          </a:r>
        </a:p>
        <a:p>
          <a:r>
            <a:rPr lang="ru-RU" dirty="0" smtClean="0"/>
            <a:t>Бюджеты муниципальных районов, округов</a:t>
          </a:r>
          <a:endParaRPr lang="ru-RU" dirty="0"/>
        </a:p>
      </dgm:t>
    </dgm:pt>
    <dgm:pt modelId="{54C45A46-2C51-4616-A035-82E9B2B9BBBB}" type="parTrans" cxnId="{E9C315A4-3DF6-4024-AA6F-C38D4E540712}">
      <dgm:prSet/>
      <dgm:spPr/>
      <dgm:t>
        <a:bodyPr/>
        <a:lstStyle/>
        <a:p>
          <a:endParaRPr lang="ru-RU"/>
        </a:p>
      </dgm:t>
    </dgm:pt>
    <dgm:pt modelId="{A9EC34BF-472B-4816-A760-064FA8869874}" type="sibTrans" cxnId="{E9C315A4-3DF6-4024-AA6F-C38D4E540712}">
      <dgm:prSet/>
      <dgm:spPr/>
      <dgm:t>
        <a:bodyPr/>
        <a:lstStyle/>
        <a:p>
          <a:endParaRPr lang="ru-RU"/>
        </a:p>
      </dgm:t>
    </dgm:pt>
    <dgm:pt modelId="{30A8BEA9-0EAF-47E1-A4D8-1649BA86268C}">
      <dgm:prSet phldrT="[Текст]"/>
      <dgm:spPr/>
      <dgm:t>
        <a:bodyPr/>
        <a:lstStyle/>
        <a:p>
          <a:r>
            <a:rPr lang="ru-RU" dirty="0" smtClean="0"/>
            <a:t>65 </a:t>
          </a:r>
        </a:p>
        <a:p>
          <a:r>
            <a:rPr lang="ru-RU" dirty="0" smtClean="0"/>
            <a:t>Бюджеты городских и сельских поселений</a:t>
          </a:r>
          <a:endParaRPr lang="ru-RU" dirty="0"/>
        </a:p>
      </dgm:t>
    </dgm:pt>
    <dgm:pt modelId="{3B0C9C5D-F3CE-499C-BE70-7C2B82571415}" type="parTrans" cxnId="{F431B628-3624-45F7-946A-7144D8A5945A}">
      <dgm:prSet/>
      <dgm:spPr/>
      <dgm:t>
        <a:bodyPr/>
        <a:lstStyle/>
        <a:p>
          <a:endParaRPr lang="ru-RU"/>
        </a:p>
      </dgm:t>
    </dgm:pt>
    <dgm:pt modelId="{D7660D7B-4C3A-4FC8-97F1-134A3A178C1E}" type="sibTrans" cxnId="{F431B628-3624-45F7-946A-7144D8A5945A}">
      <dgm:prSet/>
      <dgm:spPr/>
      <dgm:t>
        <a:bodyPr/>
        <a:lstStyle/>
        <a:p>
          <a:endParaRPr lang="ru-RU"/>
        </a:p>
      </dgm:t>
    </dgm:pt>
    <dgm:pt modelId="{0AAEC627-2290-45A7-802A-ABCB05B48963}" type="pres">
      <dgm:prSet presAssocID="{58338723-4A94-4F56-9173-6EEC5C1907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3D9DEFA-E0D9-459D-974A-B9782C333D1E}" type="pres">
      <dgm:prSet presAssocID="{B9F203D4-D98E-4153-9473-8CE8A5D5B776}" presName="hierRoot1" presStyleCnt="0"/>
      <dgm:spPr/>
    </dgm:pt>
    <dgm:pt modelId="{2B5C910A-1187-4579-A89D-BB6FC26CF6D0}" type="pres">
      <dgm:prSet presAssocID="{B9F203D4-D98E-4153-9473-8CE8A5D5B776}" presName="composite" presStyleCnt="0"/>
      <dgm:spPr/>
    </dgm:pt>
    <dgm:pt modelId="{0D8FC7E6-B70F-4245-B002-049099154D3C}" type="pres">
      <dgm:prSet presAssocID="{B9F203D4-D98E-4153-9473-8CE8A5D5B776}" presName="background" presStyleLbl="node0" presStyleIdx="0" presStyleCnt="1"/>
      <dgm:spPr/>
      <dgm:t>
        <a:bodyPr/>
        <a:lstStyle/>
        <a:p>
          <a:endParaRPr lang="ru-RU"/>
        </a:p>
      </dgm:t>
    </dgm:pt>
    <dgm:pt modelId="{4C067DE9-6471-464E-B2DF-96033F82C70F}" type="pres">
      <dgm:prSet presAssocID="{B9F203D4-D98E-4153-9473-8CE8A5D5B77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1B6E1B-7503-4778-9528-D4843348CF1C}" type="pres">
      <dgm:prSet presAssocID="{B9F203D4-D98E-4153-9473-8CE8A5D5B776}" presName="hierChild2" presStyleCnt="0"/>
      <dgm:spPr/>
    </dgm:pt>
    <dgm:pt modelId="{CA62F17F-4689-4728-BE6A-15A3B7487CF4}" type="pres">
      <dgm:prSet presAssocID="{996C3610-4BE9-471C-A4FE-2C8D686A0E4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70F4F4B-347F-41DC-89C6-FF8046A56381}" type="pres">
      <dgm:prSet presAssocID="{C993891A-FFCC-4FE7-B36F-931C9C826CB1}" presName="hierRoot2" presStyleCnt="0"/>
      <dgm:spPr/>
    </dgm:pt>
    <dgm:pt modelId="{5A536775-4893-482A-8355-821CDCFEE741}" type="pres">
      <dgm:prSet presAssocID="{C993891A-FFCC-4FE7-B36F-931C9C826CB1}" presName="composite2" presStyleCnt="0"/>
      <dgm:spPr/>
    </dgm:pt>
    <dgm:pt modelId="{8666F416-2C7F-4997-AB1B-CC1281BFC1CE}" type="pres">
      <dgm:prSet presAssocID="{C993891A-FFCC-4FE7-B36F-931C9C826CB1}" presName="background2" presStyleLbl="node2" presStyleIdx="0" presStyleCnt="3"/>
      <dgm:spPr/>
    </dgm:pt>
    <dgm:pt modelId="{0E396448-7244-498C-ACCE-1DEF76AF9BF1}" type="pres">
      <dgm:prSet presAssocID="{C993891A-FFCC-4FE7-B36F-931C9C826CB1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D9140C-976C-431B-B2E1-4675CCD3AEF1}" type="pres">
      <dgm:prSet presAssocID="{C993891A-FFCC-4FE7-B36F-931C9C826CB1}" presName="hierChild3" presStyleCnt="0"/>
      <dgm:spPr/>
    </dgm:pt>
    <dgm:pt modelId="{B851811A-C9EB-495F-B197-FE8231959146}" type="pres">
      <dgm:prSet presAssocID="{54C45A46-2C51-4616-A035-82E9B2B9BBBB}" presName="Name10" presStyleLbl="parChTrans1D2" presStyleIdx="1" presStyleCnt="3"/>
      <dgm:spPr/>
      <dgm:t>
        <a:bodyPr/>
        <a:lstStyle/>
        <a:p>
          <a:endParaRPr lang="ru-RU"/>
        </a:p>
      </dgm:t>
    </dgm:pt>
    <dgm:pt modelId="{549F0BAB-A852-4D6F-8EEF-938EC0212F14}" type="pres">
      <dgm:prSet presAssocID="{1076BC29-9A1A-4E1E-BF2C-1230E8CD388F}" presName="hierRoot2" presStyleCnt="0"/>
      <dgm:spPr/>
    </dgm:pt>
    <dgm:pt modelId="{5B55E113-1A85-4BC7-8C65-7F8AA62F9C67}" type="pres">
      <dgm:prSet presAssocID="{1076BC29-9A1A-4E1E-BF2C-1230E8CD388F}" presName="composite2" presStyleCnt="0"/>
      <dgm:spPr/>
    </dgm:pt>
    <dgm:pt modelId="{FFCDDFDF-9403-45E9-A12C-183528F4246C}" type="pres">
      <dgm:prSet presAssocID="{1076BC29-9A1A-4E1E-BF2C-1230E8CD388F}" presName="background2" presStyleLbl="node2" presStyleIdx="1" presStyleCnt="3"/>
      <dgm:spPr/>
    </dgm:pt>
    <dgm:pt modelId="{BC162970-06C4-4251-B06F-35EF16C6ABAF}" type="pres">
      <dgm:prSet presAssocID="{1076BC29-9A1A-4E1E-BF2C-1230E8CD388F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3E3A57-2BAB-4047-ABE5-7F52720B45A8}" type="pres">
      <dgm:prSet presAssocID="{1076BC29-9A1A-4E1E-BF2C-1230E8CD388F}" presName="hierChild3" presStyleCnt="0"/>
      <dgm:spPr/>
    </dgm:pt>
    <dgm:pt modelId="{C80DA4B7-4290-4B86-AFEE-51A790A0945B}" type="pres">
      <dgm:prSet presAssocID="{3B0C9C5D-F3CE-499C-BE70-7C2B82571415}" presName="Name10" presStyleLbl="parChTrans1D2" presStyleIdx="2" presStyleCnt="3"/>
      <dgm:spPr/>
      <dgm:t>
        <a:bodyPr/>
        <a:lstStyle/>
        <a:p>
          <a:endParaRPr lang="ru-RU"/>
        </a:p>
      </dgm:t>
    </dgm:pt>
    <dgm:pt modelId="{6C51ADF8-2255-461A-ACCD-C8667988675A}" type="pres">
      <dgm:prSet presAssocID="{30A8BEA9-0EAF-47E1-A4D8-1649BA86268C}" presName="hierRoot2" presStyleCnt="0"/>
      <dgm:spPr/>
    </dgm:pt>
    <dgm:pt modelId="{5401551F-F8CA-49F0-80BC-9B1134A6B75C}" type="pres">
      <dgm:prSet presAssocID="{30A8BEA9-0EAF-47E1-A4D8-1649BA86268C}" presName="composite2" presStyleCnt="0"/>
      <dgm:spPr/>
    </dgm:pt>
    <dgm:pt modelId="{5516CADF-FFA8-42EE-81B4-6BD549FE9309}" type="pres">
      <dgm:prSet presAssocID="{30A8BEA9-0EAF-47E1-A4D8-1649BA86268C}" presName="background2" presStyleLbl="node2" presStyleIdx="2" presStyleCnt="3"/>
      <dgm:spPr/>
    </dgm:pt>
    <dgm:pt modelId="{F3A2210B-5EDD-4FB2-BECD-34ADE99DE41A}" type="pres">
      <dgm:prSet presAssocID="{30A8BEA9-0EAF-47E1-A4D8-1649BA86268C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ECDD3-6418-41F4-A33F-D6FEDB36740B}" type="pres">
      <dgm:prSet presAssocID="{30A8BEA9-0EAF-47E1-A4D8-1649BA86268C}" presName="hierChild3" presStyleCnt="0"/>
      <dgm:spPr/>
    </dgm:pt>
  </dgm:ptLst>
  <dgm:cxnLst>
    <dgm:cxn modelId="{FC5537F4-AC0D-4409-B734-55C4726A4C05}" type="presOf" srcId="{3B0C9C5D-F3CE-499C-BE70-7C2B82571415}" destId="{C80DA4B7-4290-4B86-AFEE-51A790A0945B}" srcOrd="0" destOrd="0" presId="urn:microsoft.com/office/officeart/2005/8/layout/hierarchy1"/>
    <dgm:cxn modelId="{16DC9B87-F52F-4211-962D-3AA3794F08DE}" type="presOf" srcId="{996C3610-4BE9-471C-A4FE-2C8D686A0E4E}" destId="{CA62F17F-4689-4728-BE6A-15A3B7487CF4}" srcOrd="0" destOrd="0" presId="urn:microsoft.com/office/officeart/2005/8/layout/hierarchy1"/>
    <dgm:cxn modelId="{FD33B7DE-96EF-41C8-BD10-31097AB32B85}" type="presOf" srcId="{54C45A46-2C51-4616-A035-82E9B2B9BBBB}" destId="{B851811A-C9EB-495F-B197-FE8231959146}" srcOrd="0" destOrd="0" presId="urn:microsoft.com/office/officeart/2005/8/layout/hierarchy1"/>
    <dgm:cxn modelId="{36E9A740-4F59-4EA1-B4D9-CE7AC914943B}" type="presOf" srcId="{C993891A-FFCC-4FE7-B36F-931C9C826CB1}" destId="{0E396448-7244-498C-ACCE-1DEF76AF9BF1}" srcOrd="0" destOrd="0" presId="urn:microsoft.com/office/officeart/2005/8/layout/hierarchy1"/>
    <dgm:cxn modelId="{1FC42A85-23B9-4790-A4B3-D2114EB6A072}" type="presOf" srcId="{B9F203D4-D98E-4153-9473-8CE8A5D5B776}" destId="{4C067DE9-6471-464E-B2DF-96033F82C70F}" srcOrd="0" destOrd="0" presId="urn:microsoft.com/office/officeart/2005/8/layout/hierarchy1"/>
    <dgm:cxn modelId="{E9C315A4-3DF6-4024-AA6F-C38D4E540712}" srcId="{B9F203D4-D98E-4153-9473-8CE8A5D5B776}" destId="{1076BC29-9A1A-4E1E-BF2C-1230E8CD388F}" srcOrd="1" destOrd="0" parTransId="{54C45A46-2C51-4616-A035-82E9B2B9BBBB}" sibTransId="{A9EC34BF-472B-4816-A760-064FA8869874}"/>
    <dgm:cxn modelId="{F431B628-3624-45F7-946A-7144D8A5945A}" srcId="{B9F203D4-D98E-4153-9473-8CE8A5D5B776}" destId="{30A8BEA9-0EAF-47E1-A4D8-1649BA86268C}" srcOrd="2" destOrd="0" parTransId="{3B0C9C5D-F3CE-499C-BE70-7C2B82571415}" sibTransId="{D7660D7B-4C3A-4FC8-97F1-134A3A178C1E}"/>
    <dgm:cxn modelId="{12521B48-41CF-482B-AB38-79336CF20D07}" type="presOf" srcId="{1076BC29-9A1A-4E1E-BF2C-1230E8CD388F}" destId="{BC162970-06C4-4251-B06F-35EF16C6ABAF}" srcOrd="0" destOrd="0" presId="urn:microsoft.com/office/officeart/2005/8/layout/hierarchy1"/>
    <dgm:cxn modelId="{141BFB4A-367D-4187-A177-52EDA7B0F214}" srcId="{B9F203D4-D98E-4153-9473-8CE8A5D5B776}" destId="{C993891A-FFCC-4FE7-B36F-931C9C826CB1}" srcOrd="0" destOrd="0" parTransId="{996C3610-4BE9-471C-A4FE-2C8D686A0E4E}" sibTransId="{6CE53282-1D88-4E97-B5CA-1BEAD742DEFE}"/>
    <dgm:cxn modelId="{E0B5D067-8D3D-4D78-B47F-22B39C5D2BF3}" type="presOf" srcId="{30A8BEA9-0EAF-47E1-A4D8-1649BA86268C}" destId="{F3A2210B-5EDD-4FB2-BECD-34ADE99DE41A}" srcOrd="0" destOrd="0" presId="urn:microsoft.com/office/officeart/2005/8/layout/hierarchy1"/>
    <dgm:cxn modelId="{7E820494-3886-411C-BB8C-8405CD5A618C}" srcId="{58338723-4A94-4F56-9173-6EEC5C1907F2}" destId="{B9F203D4-D98E-4153-9473-8CE8A5D5B776}" srcOrd="0" destOrd="0" parTransId="{20B07D8E-8EE3-4DBF-81D2-4A6E14F3BED8}" sibTransId="{89CE6281-E949-4C3D-894E-0E81F7B0CE69}"/>
    <dgm:cxn modelId="{20EBB1E1-80A2-4AED-8B7D-BA27A4E8290E}" type="presOf" srcId="{58338723-4A94-4F56-9173-6EEC5C1907F2}" destId="{0AAEC627-2290-45A7-802A-ABCB05B48963}" srcOrd="0" destOrd="0" presId="urn:microsoft.com/office/officeart/2005/8/layout/hierarchy1"/>
    <dgm:cxn modelId="{DC2EFFFE-A7A7-485D-8B69-00638AC29649}" type="presParOf" srcId="{0AAEC627-2290-45A7-802A-ABCB05B48963}" destId="{B3D9DEFA-E0D9-459D-974A-B9782C333D1E}" srcOrd="0" destOrd="0" presId="urn:microsoft.com/office/officeart/2005/8/layout/hierarchy1"/>
    <dgm:cxn modelId="{40825D63-F2F1-4525-8115-83F6AB1B21D8}" type="presParOf" srcId="{B3D9DEFA-E0D9-459D-974A-B9782C333D1E}" destId="{2B5C910A-1187-4579-A89D-BB6FC26CF6D0}" srcOrd="0" destOrd="0" presId="urn:microsoft.com/office/officeart/2005/8/layout/hierarchy1"/>
    <dgm:cxn modelId="{F70C22B6-1F93-496A-B727-C38B21E846F8}" type="presParOf" srcId="{2B5C910A-1187-4579-A89D-BB6FC26CF6D0}" destId="{0D8FC7E6-B70F-4245-B002-049099154D3C}" srcOrd="0" destOrd="0" presId="urn:microsoft.com/office/officeart/2005/8/layout/hierarchy1"/>
    <dgm:cxn modelId="{BBFF5894-B024-4D41-8457-DA1873B44F6D}" type="presParOf" srcId="{2B5C910A-1187-4579-A89D-BB6FC26CF6D0}" destId="{4C067DE9-6471-464E-B2DF-96033F82C70F}" srcOrd="1" destOrd="0" presId="urn:microsoft.com/office/officeart/2005/8/layout/hierarchy1"/>
    <dgm:cxn modelId="{B4A17AA6-05C9-4560-96A0-D7D44CD07A8A}" type="presParOf" srcId="{B3D9DEFA-E0D9-459D-974A-B9782C333D1E}" destId="{C61B6E1B-7503-4778-9528-D4843348CF1C}" srcOrd="1" destOrd="0" presId="urn:microsoft.com/office/officeart/2005/8/layout/hierarchy1"/>
    <dgm:cxn modelId="{2B6BD603-BF20-4070-B927-7676F21EE862}" type="presParOf" srcId="{C61B6E1B-7503-4778-9528-D4843348CF1C}" destId="{CA62F17F-4689-4728-BE6A-15A3B7487CF4}" srcOrd="0" destOrd="0" presId="urn:microsoft.com/office/officeart/2005/8/layout/hierarchy1"/>
    <dgm:cxn modelId="{C5212D8D-6E13-4D1E-A5AA-CB4B8C66285C}" type="presParOf" srcId="{C61B6E1B-7503-4778-9528-D4843348CF1C}" destId="{470F4F4B-347F-41DC-89C6-FF8046A56381}" srcOrd="1" destOrd="0" presId="urn:microsoft.com/office/officeart/2005/8/layout/hierarchy1"/>
    <dgm:cxn modelId="{48650A04-8089-42F8-AD1E-FE2D834CD2ED}" type="presParOf" srcId="{470F4F4B-347F-41DC-89C6-FF8046A56381}" destId="{5A536775-4893-482A-8355-821CDCFEE741}" srcOrd="0" destOrd="0" presId="urn:microsoft.com/office/officeart/2005/8/layout/hierarchy1"/>
    <dgm:cxn modelId="{24DFC309-E97A-4C26-8E44-CBF2C38AEABB}" type="presParOf" srcId="{5A536775-4893-482A-8355-821CDCFEE741}" destId="{8666F416-2C7F-4997-AB1B-CC1281BFC1CE}" srcOrd="0" destOrd="0" presId="urn:microsoft.com/office/officeart/2005/8/layout/hierarchy1"/>
    <dgm:cxn modelId="{540D30CF-24CC-4260-9EB7-0FD91B31E438}" type="presParOf" srcId="{5A536775-4893-482A-8355-821CDCFEE741}" destId="{0E396448-7244-498C-ACCE-1DEF76AF9BF1}" srcOrd="1" destOrd="0" presId="urn:microsoft.com/office/officeart/2005/8/layout/hierarchy1"/>
    <dgm:cxn modelId="{B4C71BFD-54DC-411A-940F-70C0760F6F00}" type="presParOf" srcId="{470F4F4B-347F-41DC-89C6-FF8046A56381}" destId="{3BD9140C-976C-431B-B2E1-4675CCD3AEF1}" srcOrd="1" destOrd="0" presId="urn:microsoft.com/office/officeart/2005/8/layout/hierarchy1"/>
    <dgm:cxn modelId="{7570FADD-C796-4A4D-BC67-1575C8BD7C88}" type="presParOf" srcId="{C61B6E1B-7503-4778-9528-D4843348CF1C}" destId="{B851811A-C9EB-495F-B197-FE8231959146}" srcOrd="2" destOrd="0" presId="urn:microsoft.com/office/officeart/2005/8/layout/hierarchy1"/>
    <dgm:cxn modelId="{6E79CF14-BD4C-4B04-B008-6A75FEFA5856}" type="presParOf" srcId="{C61B6E1B-7503-4778-9528-D4843348CF1C}" destId="{549F0BAB-A852-4D6F-8EEF-938EC0212F14}" srcOrd="3" destOrd="0" presId="urn:microsoft.com/office/officeart/2005/8/layout/hierarchy1"/>
    <dgm:cxn modelId="{3D5D49A2-456D-472A-B6EA-75695CCFC0E4}" type="presParOf" srcId="{549F0BAB-A852-4D6F-8EEF-938EC0212F14}" destId="{5B55E113-1A85-4BC7-8C65-7F8AA62F9C67}" srcOrd="0" destOrd="0" presId="urn:microsoft.com/office/officeart/2005/8/layout/hierarchy1"/>
    <dgm:cxn modelId="{5910EB5B-1C09-45CF-9C2A-1205F536215A}" type="presParOf" srcId="{5B55E113-1A85-4BC7-8C65-7F8AA62F9C67}" destId="{FFCDDFDF-9403-45E9-A12C-183528F4246C}" srcOrd="0" destOrd="0" presId="urn:microsoft.com/office/officeart/2005/8/layout/hierarchy1"/>
    <dgm:cxn modelId="{4972734D-C683-4E9F-84D0-BFF861D812DE}" type="presParOf" srcId="{5B55E113-1A85-4BC7-8C65-7F8AA62F9C67}" destId="{BC162970-06C4-4251-B06F-35EF16C6ABAF}" srcOrd="1" destOrd="0" presId="urn:microsoft.com/office/officeart/2005/8/layout/hierarchy1"/>
    <dgm:cxn modelId="{8FC308D2-F409-4CB9-A934-1773D0DC0254}" type="presParOf" srcId="{549F0BAB-A852-4D6F-8EEF-938EC0212F14}" destId="{043E3A57-2BAB-4047-ABE5-7F52720B45A8}" srcOrd="1" destOrd="0" presId="urn:microsoft.com/office/officeart/2005/8/layout/hierarchy1"/>
    <dgm:cxn modelId="{A8401C5B-07E8-4832-863B-2781438458F8}" type="presParOf" srcId="{C61B6E1B-7503-4778-9528-D4843348CF1C}" destId="{C80DA4B7-4290-4B86-AFEE-51A790A0945B}" srcOrd="4" destOrd="0" presId="urn:microsoft.com/office/officeart/2005/8/layout/hierarchy1"/>
    <dgm:cxn modelId="{24B15F23-F88A-41BC-9CDE-ACE89F4646DB}" type="presParOf" srcId="{C61B6E1B-7503-4778-9528-D4843348CF1C}" destId="{6C51ADF8-2255-461A-ACCD-C8667988675A}" srcOrd="5" destOrd="0" presId="urn:microsoft.com/office/officeart/2005/8/layout/hierarchy1"/>
    <dgm:cxn modelId="{98DB704D-9C17-4BC2-9766-1192A98912A6}" type="presParOf" srcId="{6C51ADF8-2255-461A-ACCD-C8667988675A}" destId="{5401551F-F8CA-49F0-80BC-9B1134A6B75C}" srcOrd="0" destOrd="0" presId="urn:microsoft.com/office/officeart/2005/8/layout/hierarchy1"/>
    <dgm:cxn modelId="{C3A4FA26-D362-4FE3-A37B-3AE767CC4FFF}" type="presParOf" srcId="{5401551F-F8CA-49F0-80BC-9B1134A6B75C}" destId="{5516CADF-FFA8-42EE-81B4-6BD549FE9309}" srcOrd="0" destOrd="0" presId="urn:microsoft.com/office/officeart/2005/8/layout/hierarchy1"/>
    <dgm:cxn modelId="{394D843D-97F9-44D2-AC35-83780704C7E1}" type="presParOf" srcId="{5401551F-F8CA-49F0-80BC-9B1134A6B75C}" destId="{F3A2210B-5EDD-4FB2-BECD-34ADE99DE41A}" srcOrd="1" destOrd="0" presId="urn:microsoft.com/office/officeart/2005/8/layout/hierarchy1"/>
    <dgm:cxn modelId="{180C4E65-1C74-491B-9835-799625A3DE52}" type="presParOf" srcId="{6C51ADF8-2255-461A-ACCD-C8667988675A}" destId="{11BECDD3-6418-41F4-A33F-D6FEDB3674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DA4B7-4290-4B86-AFEE-51A790A0945B}">
      <dsp:nvSpPr>
        <dsp:cNvPr id="0" name=""/>
        <dsp:cNvSpPr/>
      </dsp:nvSpPr>
      <dsp:spPr>
        <a:xfrm>
          <a:off x="3453076" y="1506705"/>
          <a:ext cx="2450570" cy="583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82"/>
              </a:lnTo>
              <a:lnTo>
                <a:pt x="2450570" y="397382"/>
              </a:lnTo>
              <a:lnTo>
                <a:pt x="2450570" y="58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1811A-C9EB-495F-B197-FE8231959146}">
      <dsp:nvSpPr>
        <dsp:cNvPr id="0" name=""/>
        <dsp:cNvSpPr/>
      </dsp:nvSpPr>
      <dsp:spPr>
        <a:xfrm>
          <a:off x="3407356" y="1506705"/>
          <a:ext cx="91440" cy="5831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2F17F-4689-4728-BE6A-15A3B7487CF4}">
      <dsp:nvSpPr>
        <dsp:cNvPr id="0" name=""/>
        <dsp:cNvSpPr/>
      </dsp:nvSpPr>
      <dsp:spPr>
        <a:xfrm>
          <a:off x="1002506" y="1506705"/>
          <a:ext cx="2450570" cy="583124"/>
        </a:xfrm>
        <a:custGeom>
          <a:avLst/>
          <a:gdLst/>
          <a:ahLst/>
          <a:cxnLst/>
          <a:rect l="0" t="0" r="0" b="0"/>
          <a:pathLst>
            <a:path>
              <a:moveTo>
                <a:pt x="2450570" y="0"/>
              </a:moveTo>
              <a:lnTo>
                <a:pt x="2450570" y="397382"/>
              </a:lnTo>
              <a:lnTo>
                <a:pt x="0" y="397382"/>
              </a:lnTo>
              <a:lnTo>
                <a:pt x="0" y="5831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FC7E6-B70F-4245-B002-049099154D3C}">
      <dsp:nvSpPr>
        <dsp:cNvPr id="0" name=""/>
        <dsp:cNvSpPr/>
      </dsp:nvSpPr>
      <dsp:spPr>
        <a:xfrm>
          <a:off x="2450570" y="233522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067DE9-6471-464E-B2DF-96033F82C70F}">
      <dsp:nvSpPr>
        <dsp:cNvPr id="0" name=""/>
        <dsp:cNvSpPr/>
      </dsp:nvSpPr>
      <dsp:spPr>
        <a:xfrm>
          <a:off x="2673349" y="445163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87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муниципальных образований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(местные бюджеты)</a:t>
          </a:r>
          <a:endParaRPr lang="ru-RU" sz="1300" kern="1200" dirty="0"/>
        </a:p>
      </dsp:txBody>
      <dsp:txXfrm>
        <a:off x="2710639" y="482453"/>
        <a:ext cx="1930432" cy="1198602"/>
      </dsp:txXfrm>
    </dsp:sp>
    <dsp:sp modelId="{8666F416-2C7F-4997-AB1B-CC1281BFC1CE}">
      <dsp:nvSpPr>
        <dsp:cNvPr id="0" name=""/>
        <dsp:cNvSpPr/>
      </dsp:nvSpPr>
      <dsp:spPr>
        <a:xfrm>
          <a:off x="0" y="2089830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396448-7244-498C-ACCE-1DEF76AF9BF1}">
      <dsp:nvSpPr>
        <dsp:cNvPr id="0" name=""/>
        <dsp:cNvSpPr/>
      </dsp:nvSpPr>
      <dsp:spPr>
        <a:xfrm>
          <a:off x="222779" y="2301470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 Бюджет городского округа</a:t>
          </a:r>
          <a:endParaRPr lang="ru-RU" sz="1300" kern="1200" dirty="0"/>
        </a:p>
      </dsp:txBody>
      <dsp:txXfrm>
        <a:off x="260069" y="2338760"/>
        <a:ext cx="1930432" cy="1198602"/>
      </dsp:txXfrm>
    </dsp:sp>
    <dsp:sp modelId="{FFCDDFDF-9403-45E9-A12C-183528F4246C}">
      <dsp:nvSpPr>
        <dsp:cNvPr id="0" name=""/>
        <dsp:cNvSpPr/>
      </dsp:nvSpPr>
      <dsp:spPr>
        <a:xfrm>
          <a:off x="2450570" y="2089830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62970-06C4-4251-B06F-35EF16C6ABAF}">
      <dsp:nvSpPr>
        <dsp:cNvPr id="0" name=""/>
        <dsp:cNvSpPr/>
      </dsp:nvSpPr>
      <dsp:spPr>
        <a:xfrm>
          <a:off x="2673349" y="2301470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21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муниципальных районов, округов</a:t>
          </a:r>
          <a:endParaRPr lang="ru-RU" sz="1300" kern="1200" dirty="0"/>
        </a:p>
      </dsp:txBody>
      <dsp:txXfrm>
        <a:off x="2710639" y="2338760"/>
        <a:ext cx="1930432" cy="1198602"/>
      </dsp:txXfrm>
    </dsp:sp>
    <dsp:sp modelId="{5516CADF-FFA8-42EE-81B4-6BD549FE9309}">
      <dsp:nvSpPr>
        <dsp:cNvPr id="0" name=""/>
        <dsp:cNvSpPr/>
      </dsp:nvSpPr>
      <dsp:spPr>
        <a:xfrm>
          <a:off x="4901141" y="2089830"/>
          <a:ext cx="2005012" cy="12731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2210B-5EDD-4FB2-BECD-34ADE99DE41A}">
      <dsp:nvSpPr>
        <dsp:cNvPr id="0" name=""/>
        <dsp:cNvSpPr/>
      </dsp:nvSpPr>
      <dsp:spPr>
        <a:xfrm>
          <a:off x="5123920" y="2301470"/>
          <a:ext cx="2005012" cy="12731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65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Бюджеты городских и сельских поселений</a:t>
          </a:r>
          <a:endParaRPr lang="ru-RU" sz="1300" kern="1200" dirty="0"/>
        </a:p>
      </dsp:txBody>
      <dsp:txXfrm>
        <a:off x="5161210" y="2338760"/>
        <a:ext cx="1930432" cy="1198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0.44144</cdr:x>
      <cdr:y>0.44863</cdr:y>
    </cdr:from>
    <cdr:to>
      <cdr:x>0.52345</cdr:x>
      <cdr:y>0.57333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1965054"/>
          <a:ext cx="789269" cy="546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0.70079</cdr:x>
      <cdr:y>0.4278</cdr:y>
    </cdr:from>
    <cdr:to>
      <cdr:x>0.7958</cdr:x>
      <cdr:y>0.56783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744406" y="1873826"/>
          <a:ext cx="914382" cy="613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0.21348</cdr:x>
      <cdr:y>0.35244</cdr:y>
    </cdr:from>
    <cdr:to>
      <cdr:x>0.3085</cdr:x>
      <cdr:y>0.51215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4571" y="2017970"/>
          <a:ext cx="914478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0.1925</cdr:x>
      <cdr:y>0.52851</cdr:y>
    </cdr:from>
    <cdr:to>
      <cdr:x>0.28751</cdr:x>
      <cdr:y>0.68821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2607" y="302608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0.41758</cdr:x>
      <cdr:y>0.12607</cdr:y>
    </cdr:from>
    <cdr:to>
      <cdr:x>0.51259</cdr:x>
      <cdr:y>0.28577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18843" y="7218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0.44234</cdr:x>
      <cdr:y>0.44048</cdr:y>
    </cdr:from>
    <cdr:to>
      <cdr:x>0.53735</cdr:x>
      <cdr:y>0.60018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111" y="25220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0.67569</cdr:x>
      <cdr:y>0.06704</cdr:y>
    </cdr:from>
    <cdr:to>
      <cdr:x>0.7707</cdr:x>
      <cdr:y>0.22674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02834" y="38385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0.69413</cdr:x>
      <cdr:y>0.44048</cdr:y>
    </cdr:from>
    <cdr:to>
      <cdr:x>0.78914</cdr:x>
      <cdr:y>0.60019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80382" y="2522026"/>
          <a:ext cx="914382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0.05751</cdr:x>
      <cdr:y>0.08451</cdr:y>
    </cdr:from>
    <cdr:to>
      <cdr:x>0.15706</cdr:x>
      <cdr:y>0.25162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701" y="432048"/>
          <a:ext cx="885741" cy="854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Акцизы 46,1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0.83097</cdr:x>
      <cdr:y>0.13159</cdr:y>
    </cdr:from>
    <cdr:to>
      <cdr:x>0.93052</cdr:x>
      <cdr:y>0.2987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32848" y="7200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С/Х налог 0,5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0.71943</cdr:x>
      <cdr:y>0.42254</cdr:y>
    </cdr:from>
    <cdr:to>
      <cdr:x>0.95901</cdr:x>
      <cdr:y>0.58508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01093" y="2160240"/>
          <a:ext cx="2131651" cy="831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Налог на имущество 17,9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0.68288</cdr:x>
      <cdr:y>0.78873</cdr:y>
    </cdr:from>
    <cdr:to>
      <cdr:x>0.78243</cdr:x>
      <cdr:y>0.95583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075906" y="4032448"/>
          <a:ext cx="885741" cy="8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Земельный налог 25,7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0.04047</cdr:x>
      <cdr:y>0.49296</cdr:y>
    </cdr:from>
    <cdr:to>
      <cdr:x>0.14002</cdr:x>
      <cdr:y>0.66006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0040" y="2520280"/>
          <a:ext cx="885741" cy="8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НДФЛ 7,1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0.03233</cdr:x>
      <cdr:y>0.74648</cdr:y>
    </cdr:from>
    <cdr:to>
      <cdr:x>0.13188</cdr:x>
      <cdr:y>0.91359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7657" y="3816424"/>
          <a:ext cx="885741" cy="8543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Инициативные </a:t>
          </a:r>
        </a:p>
        <a:p xmlns:a="http://schemas.openxmlformats.org/drawingml/2006/main">
          <a:r>
            <a:rPr lang="ru-RU" sz="1400" b="1" dirty="0" smtClean="0"/>
            <a:t>платежи 1,9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0.26707</cdr:x>
      <cdr:y>0.71831</cdr:y>
    </cdr:from>
    <cdr:to>
      <cdr:x>0.36662</cdr:x>
      <cdr:y>0.84316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76242" y="3672407"/>
          <a:ext cx="885741" cy="638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Аренда 0,8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0.03064</cdr:x>
      <cdr:y>0.10636</cdr:y>
    </cdr:from>
    <cdr:to>
      <cdr:x>0.16776</cdr:x>
      <cdr:y>0.27775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8794" y="360040"/>
          <a:ext cx="1202807" cy="5801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solidFill>
                <a:srgbClr val="0070C0"/>
              </a:solidFill>
            </a:rPr>
            <a:t>2025 год</a:t>
          </a:r>
          <a:endParaRPr lang="ru-RU" sz="2000" b="1" dirty="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0.01975</cdr:x>
      <cdr:y>0.59605</cdr:y>
    </cdr:from>
    <cdr:to>
      <cdr:x>0.12399</cdr:x>
      <cdr:y>0.88692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3212" y="2232248"/>
          <a:ext cx="914400" cy="1089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Иные </a:t>
          </a:r>
        </a:p>
        <a:p xmlns:a="http://schemas.openxmlformats.org/drawingml/2006/main">
          <a:r>
            <a:rPr lang="ru-RU" sz="1400" b="1" dirty="0" smtClean="0"/>
            <a:t>межбюджетные </a:t>
          </a:r>
        </a:p>
        <a:p xmlns:a="http://schemas.openxmlformats.org/drawingml/2006/main">
          <a:r>
            <a:rPr lang="ru-RU" sz="1400" b="1" dirty="0" smtClean="0"/>
            <a:t>трансферты </a:t>
          </a:r>
        </a:p>
        <a:p xmlns:a="http://schemas.openxmlformats.org/drawingml/2006/main">
          <a:r>
            <a:rPr lang="ru-RU" sz="1400" b="1" dirty="0" smtClean="0"/>
            <a:t>4,5%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0.38094</cdr:x>
      <cdr:y>0.88446</cdr:y>
    </cdr:from>
    <cdr:to>
      <cdr:x>0.48518</cdr:x>
      <cdr:y>0.99964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41564" y="3312368"/>
          <a:ext cx="914400" cy="431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Субвенции 2,6%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0.78317</cdr:x>
      <cdr:y>0.13459</cdr:y>
    </cdr:from>
    <cdr:to>
      <cdr:x>0.88742</cdr:x>
      <cdr:y>0.37875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69956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Дотации 81,0%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0.8078</cdr:x>
      <cdr:y>0.71141</cdr:y>
    </cdr:from>
    <cdr:to>
      <cdr:x>0.91204</cdr:x>
      <cdr:y>0.95557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085980" y="2664296"/>
          <a:ext cx="9143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Субсидии 11,9%</a:t>
          </a:r>
          <a:endParaRPr lang="ru-RU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0.21348</cdr:x>
      <cdr:y>0.35244</cdr:y>
    </cdr:from>
    <cdr:to>
      <cdr:x>0.3085</cdr:x>
      <cdr:y>0.51215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54571" y="2017970"/>
          <a:ext cx="914478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0.1925</cdr:x>
      <cdr:y>0.52851</cdr:y>
    </cdr:from>
    <cdr:to>
      <cdr:x>0.28751</cdr:x>
      <cdr:y>0.68821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2607" y="302608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0.41758</cdr:x>
      <cdr:y>0.12607</cdr:y>
    </cdr:from>
    <cdr:to>
      <cdr:x>0.51259</cdr:x>
      <cdr:y>0.28577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018843" y="7218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0.44234</cdr:x>
      <cdr:y>0.44048</cdr:y>
    </cdr:from>
    <cdr:to>
      <cdr:x>0.53735</cdr:x>
      <cdr:y>0.60018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57111" y="2522026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0.67569</cdr:x>
      <cdr:y>0.06704</cdr:y>
    </cdr:from>
    <cdr:to>
      <cdr:x>0.7707</cdr:x>
      <cdr:y>0.22674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502834" y="383852"/>
          <a:ext cx="914382" cy="9143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 smtClean="0"/>
        </a:p>
      </cdr:txBody>
    </cdr:sp>
  </cdr:relSizeAnchor>
  <cdr:relSizeAnchor xmlns:cdr="http://schemas.openxmlformats.org/drawingml/2006/chartDrawing">
    <cdr:from>
      <cdr:x>0.69413</cdr:x>
      <cdr:y>0.44048</cdr:y>
    </cdr:from>
    <cdr:to>
      <cdr:x>0.78914</cdr:x>
      <cdr:y>0.60019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680382" y="2522026"/>
          <a:ext cx="914382" cy="9144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dirty="0"/>
        </a:p>
      </cdr:txBody>
    </cdr:sp>
  </cdr:relSizeAnchor>
  <cdr:relSizeAnchor xmlns:cdr="http://schemas.openxmlformats.org/drawingml/2006/chartDrawing">
    <cdr:from>
      <cdr:x>0.24115</cdr:x>
      <cdr:y>0.03565</cdr:y>
    </cdr:from>
    <cdr:to>
      <cdr:x>0.3263</cdr:x>
      <cdr:y>0.10015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320842" y="204119"/>
          <a:ext cx="8194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3545,3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0.48059</cdr:x>
      <cdr:y>0.11111</cdr:y>
    </cdr:from>
    <cdr:to>
      <cdr:x>0.56574</cdr:x>
      <cdr:y>0.17561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25227" y="636176"/>
          <a:ext cx="8194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3058,7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0.72978</cdr:x>
      <cdr:y>0.03565</cdr:y>
    </cdr:from>
    <cdr:to>
      <cdr:x>0.81492</cdr:x>
      <cdr:y>0.10015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023425" y="204111"/>
          <a:ext cx="819455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3700,5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</a:p>
        </p:txBody>
      </p:sp>
      <p:sp>
        <p:nvSpPr>
          <p:cNvPr id="3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</a:p>
        </p:txBody>
      </p:sp>
      <p:sp>
        <p:nvSpPr>
          <p:cNvPr id="4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B83C9B64-C3C0-45ED-B442-8DC92A03FA09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63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B83C9B64-C3C0-45ED-B442-8DC92A03FA09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9</a:t>
            </a:fld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9391"/>
            <a:ext cx="9089390" cy="162111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70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5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83"/>
            <a:ext cx="2812588" cy="711643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83"/>
            <a:ext cx="8263250" cy="711643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74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5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9833"/>
            <a:ext cx="9089390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5465"/>
            <a:ext cx="9089390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34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6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0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3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0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07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946734"/>
            <a:ext cx="5537918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7" y="1946734"/>
            <a:ext cx="5537919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6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892"/>
            <a:ext cx="4724775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2" indent="0">
              <a:buNone/>
              <a:defRPr sz="2300" b="1"/>
            </a:lvl2pPr>
            <a:lvl3pPr marL="1042685" indent="0">
              <a:buNone/>
              <a:defRPr sz="2100" b="1"/>
            </a:lvl3pPr>
            <a:lvl4pPr marL="1564027" indent="0">
              <a:buNone/>
              <a:defRPr sz="1800" b="1"/>
            </a:lvl4pPr>
            <a:lvl5pPr marL="2085366" indent="0">
              <a:buNone/>
              <a:defRPr sz="1800" b="1"/>
            </a:lvl5pPr>
            <a:lvl6pPr marL="2606711" indent="0">
              <a:buNone/>
              <a:defRPr sz="1800" b="1"/>
            </a:lvl6pPr>
            <a:lvl7pPr marL="3128053" indent="0">
              <a:buNone/>
              <a:defRPr sz="1800" b="1"/>
            </a:lvl7pPr>
            <a:lvl8pPr marL="3649396" indent="0">
              <a:buNone/>
              <a:defRPr sz="1800" b="1"/>
            </a:lvl8pPr>
            <a:lvl9pPr marL="4170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398408"/>
            <a:ext cx="4724775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5" y="1692892"/>
            <a:ext cx="472663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342" indent="0">
              <a:buNone/>
              <a:defRPr sz="2300" b="1"/>
            </a:lvl2pPr>
            <a:lvl3pPr marL="1042685" indent="0">
              <a:buNone/>
              <a:defRPr sz="2100" b="1"/>
            </a:lvl3pPr>
            <a:lvl4pPr marL="1564027" indent="0">
              <a:buNone/>
              <a:defRPr sz="1800" b="1"/>
            </a:lvl4pPr>
            <a:lvl5pPr marL="2085366" indent="0">
              <a:buNone/>
              <a:defRPr sz="1800" b="1"/>
            </a:lvl5pPr>
            <a:lvl6pPr marL="2606711" indent="0">
              <a:buNone/>
              <a:defRPr sz="1800" b="1"/>
            </a:lvl6pPr>
            <a:lvl7pPr marL="3128053" indent="0">
              <a:buNone/>
              <a:defRPr sz="1800" b="1"/>
            </a:lvl7pPr>
            <a:lvl8pPr marL="3649396" indent="0">
              <a:buNone/>
              <a:defRPr sz="1800" b="1"/>
            </a:lvl8pPr>
            <a:lvl9pPr marL="4170737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5" y="2398408"/>
            <a:ext cx="472663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8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28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6" y="301113"/>
            <a:ext cx="3518055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301120"/>
            <a:ext cx="5977908" cy="645468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6" y="1582598"/>
            <a:ext cx="3518055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342" indent="0">
              <a:buNone/>
              <a:defRPr sz="1400"/>
            </a:lvl2pPr>
            <a:lvl3pPr marL="1042685" indent="0">
              <a:buNone/>
              <a:defRPr sz="1100"/>
            </a:lvl3pPr>
            <a:lvl4pPr marL="1564027" indent="0">
              <a:buNone/>
              <a:defRPr sz="1000"/>
            </a:lvl4pPr>
            <a:lvl5pPr marL="2085366" indent="0">
              <a:buNone/>
              <a:defRPr sz="1000"/>
            </a:lvl5pPr>
            <a:lvl6pPr marL="2606711" indent="0">
              <a:buNone/>
              <a:defRPr sz="1000"/>
            </a:lvl6pPr>
            <a:lvl7pPr marL="3128053" indent="0">
              <a:buNone/>
              <a:defRPr sz="1000"/>
            </a:lvl7pPr>
            <a:lvl8pPr marL="3649396" indent="0">
              <a:buNone/>
              <a:defRPr sz="1000"/>
            </a:lvl8pPr>
            <a:lvl9pPr marL="4170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4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700"/>
            </a:lvl1pPr>
            <a:lvl2pPr marL="521342" indent="0">
              <a:buNone/>
              <a:defRPr sz="3200"/>
            </a:lvl2pPr>
            <a:lvl3pPr marL="1042685" indent="0">
              <a:buNone/>
              <a:defRPr sz="2700"/>
            </a:lvl3pPr>
            <a:lvl4pPr marL="1564027" indent="0">
              <a:buNone/>
              <a:defRPr sz="2300"/>
            </a:lvl4pPr>
            <a:lvl5pPr marL="2085366" indent="0">
              <a:buNone/>
              <a:defRPr sz="2300"/>
            </a:lvl5pPr>
            <a:lvl6pPr marL="2606711" indent="0">
              <a:buNone/>
              <a:defRPr sz="2300"/>
            </a:lvl6pPr>
            <a:lvl7pPr marL="3128053" indent="0">
              <a:buNone/>
              <a:defRPr sz="2300"/>
            </a:lvl7pPr>
            <a:lvl8pPr marL="3649396" indent="0">
              <a:buNone/>
              <a:defRPr sz="2300"/>
            </a:lvl8pPr>
            <a:lvl9pPr marL="4170737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342" indent="0">
              <a:buNone/>
              <a:defRPr sz="1400"/>
            </a:lvl2pPr>
            <a:lvl3pPr marL="1042685" indent="0">
              <a:buNone/>
              <a:defRPr sz="1100"/>
            </a:lvl3pPr>
            <a:lvl4pPr marL="1564027" indent="0">
              <a:buNone/>
              <a:defRPr sz="1000"/>
            </a:lvl4pPr>
            <a:lvl5pPr marL="2085366" indent="0">
              <a:buNone/>
              <a:defRPr sz="1000"/>
            </a:lvl5pPr>
            <a:lvl6pPr marL="2606711" indent="0">
              <a:buNone/>
              <a:defRPr sz="1000"/>
            </a:lvl6pPr>
            <a:lvl7pPr marL="3128053" indent="0">
              <a:buNone/>
              <a:defRPr sz="1000"/>
            </a:lvl7pPr>
            <a:lvl8pPr marL="3649396" indent="0">
              <a:buNone/>
              <a:defRPr sz="1000"/>
            </a:lvl8pPr>
            <a:lvl9pPr marL="417073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7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68"/>
            <a:ext cx="9624060" cy="1260475"/>
          </a:xfrm>
          <a:prstGeom prst="rect">
            <a:avLst/>
          </a:prstGeom>
        </p:spPr>
        <p:txBody>
          <a:bodyPr vert="horz" lIns="104268" tIns="52135" rIns="104268" bIns="521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671"/>
            <a:ext cx="9624060" cy="4991131"/>
          </a:xfrm>
          <a:prstGeom prst="rect">
            <a:avLst/>
          </a:prstGeom>
        </p:spPr>
        <p:txBody>
          <a:bodyPr vert="horz" lIns="104268" tIns="52135" rIns="104268" bIns="521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9643"/>
            <a:ext cx="2495127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E3BAA-2557-43C1-9E04-C15C1ABCD555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9643"/>
            <a:ext cx="3386243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9643"/>
            <a:ext cx="2495127" cy="402652"/>
          </a:xfrm>
          <a:prstGeom prst="rect">
            <a:avLst/>
          </a:prstGeom>
        </p:spPr>
        <p:txBody>
          <a:bodyPr vert="horz" lIns="104268" tIns="52135" rIns="104268" bIns="521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C224F-5ED7-4D90-A95E-6B58E9FDA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10426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07" indent="-391007" algn="l" defTabSz="104268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181" indent="-325841" algn="l" defTabSz="104268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54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698" indent="-260669" algn="l" defTabSz="104268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039" indent="-260669" algn="l" defTabSz="104268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81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724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063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409" indent="-260669" algn="l" defTabSz="104268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42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685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27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366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11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053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396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737" algn="l" defTabSz="104268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6106" y="566715"/>
            <a:ext cx="8886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+mj-lt"/>
              </a:rPr>
              <a:t>                             </a:t>
            </a:r>
            <a:r>
              <a:rPr lang="ru-RU" sz="1600" spc="46" dirty="0" smtClean="0">
                <a:latin typeface="+mj-lt"/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spc="46" dirty="0" smtClean="0"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98228" y="1495409"/>
            <a:ext cx="9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/>
              <a:t>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к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проекту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бюджета сельского поселения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О бюджете Полавского сельского поселения на 2025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год и на плановый период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2026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3200" i="1" dirty="0" smtClean="0">
                <a:solidFill>
                  <a:schemeClr val="accent1">
                    <a:lumMod val="75000"/>
                  </a:schemeClr>
                </a:solidFill>
              </a:rPr>
              <a:t>2027 </a:t>
            </a:r>
            <a:r>
              <a:rPr lang="ru-RU" sz="3200" i="1" dirty="0">
                <a:solidFill>
                  <a:schemeClr val="accent1">
                    <a:lumMod val="75000"/>
                  </a:schemeClr>
                </a:solidFill>
              </a:rPr>
              <a:t>годов»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0319" y="1102641"/>
            <a:ext cx="9937104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это денежные средства, перечисляемые из одного бюджета бюджетной системы Российской Федерации другому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694777"/>
              </p:ext>
            </p:extLst>
          </p:nvPr>
        </p:nvGraphicFramePr>
        <p:xfrm>
          <a:off x="521013" y="1837209"/>
          <a:ext cx="9938255" cy="4981759"/>
        </p:xfrm>
        <a:graphic>
          <a:graphicData uri="http://schemas.openxmlformats.org/drawingml/2006/table">
            <a:tbl>
              <a:tblPr/>
              <a:tblGrid>
                <a:gridCol w="4393639"/>
                <a:gridCol w="5544616"/>
              </a:tblGrid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6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дар, пожертвование)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без определения конкретной цели их использования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21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приходить на помощь)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финансирование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«переданных» другим публично-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правовым образованиям государственных полномочий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32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- поддержка)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 долевого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31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Предоставляются либо на условиях долевого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либо </a:t>
                      </a: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софинансирования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полном объеме расходов других бюджетов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10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91110" y="1175796"/>
            <a:ext cx="9787006" cy="287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очередном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финансовом году за счет средств соответствующих бюджетов.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расходов бюджета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разделам;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ведомствам;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• по муниципальным программам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6180" y="4285481"/>
            <a:ext cx="9178502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Разделы классификации расходов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бюджета сельского поселения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1403992" y="4717528"/>
            <a:ext cx="8049754" cy="259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 anchor="ctr">
            <a:spAutoFit/>
          </a:bodyPr>
          <a:lstStyle/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01 – «Общегосударственные вопросы»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«Национальная оборона»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 – «Национальная безопасность и правоохранительная деятельность»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04 – «Национальная экономика»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05 – «Жилищно-коммунальное хозяйство»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07 – «Образование»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08 – «Культура, кинематография»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 – «Социальная политика»</a:t>
            </a:r>
          </a:p>
          <a:p>
            <a:pPr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 – «Физическая культура и спорт»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4882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11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 какого бюджета происходит финансирование?</a:t>
            </a:r>
          </a:p>
        </p:txBody>
      </p:sp>
      <p:graphicFrame>
        <p:nvGraphicFramePr>
          <p:cNvPr id="14" name="Group 5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37597"/>
              </p:ext>
            </p:extLst>
          </p:nvPr>
        </p:nvGraphicFramePr>
        <p:xfrm>
          <a:off x="666180" y="1477169"/>
          <a:ext cx="9306635" cy="5793493"/>
        </p:xfrm>
        <a:graphic>
          <a:graphicData uri="http://schemas.openxmlformats.org/drawingml/2006/table">
            <a:tbl>
              <a:tblPr/>
              <a:tblGrid>
                <a:gridCol w="3031653"/>
                <a:gridCol w="1683840"/>
                <a:gridCol w="1347814"/>
                <a:gridCol w="1823101"/>
                <a:gridCol w="1420227"/>
              </a:tblGrid>
              <a:tr h="3974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Расходное полномочие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Финансирование (бюджет)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5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областной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муниципального района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  <a:tr h="60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7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0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4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44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5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√</a:t>
                      </a:r>
                      <a:endParaRPr kumimoji="0" lang="ru-RU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9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4" y="1495409"/>
            <a:ext cx="2610229" cy="26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12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84559" y="1113077"/>
            <a:ext cx="4793269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Доходы – Расходы = -Дефицит (+Профицит)</a:t>
            </a:r>
          </a:p>
        </p:txBody>
      </p:sp>
      <p:sp>
        <p:nvSpPr>
          <p:cNvPr id="15" name="Oval 30"/>
          <p:cNvSpPr>
            <a:spLocks noChangeArrowheads="1"/>
          </p:cNvSpPr>
          <p:nvPr/>
        </p:nvSpPr>
        <p:spPr bwMode="auto">
          <a:xfrm>
            <a:off x="6561146" y="4424367"/>
            <a:ext cx="3284137" cy="952359"/>
          </a:xfrm>
          <a:prstGeom prst="ellipse">
            <a:avLst/>
          </a:prstGeom>
          <a:solidFill>
            <a:srgbClr val="7D9EC5"/>
          </a:solidFill>
          <a:ln w="9525">
            <a:solidFill>
              <a:srgbClr val="7D9EC5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16" name="Oval 29"/>
          <p:cNvSpPr>
            <a:spLocks noChangeArrowheads="1"/>
          </p:cNvSpPr>
          <p:nvPr/>
        </p:nvSpPr>
        <p:spPr bwMode="auto">
          <a:xfrm>
            <a:off x="1314252" y="4357489"/>
            <a:ext cx="3453077" cy="952359"/>
          </a:xfrm>
          <a:prstGeom prst="ellipse">
            <a:avLst/>
          </a:prstGeom>
          <a:solidFill>
            <a:srgbClr val="E1C0BD"/>
          </a:solidFill>
          <a:ln w="9525">
            <a:solidFill>
              <a:srgbClr val="E1C0BD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pic>
        <p:nvPicPr>
          <p:cNvPr id="17" name="Picture 6" descr="Счастье, здоровье, деньги, дорога, любовь - Страница 342 - Гадания и Предсказания - Форум волшебников с www.simor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234" y="2034266"/>
            <a:ext cx="2274203" cy="1827689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</p:pic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219717" y="2034267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7896" y="2113047"/>
            <a:ext cx="2610229" cy="190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4503853" y="179617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1895" y="2272357"/>
            <a:ext cx="2021722" cy="127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5"/>
          <p:cNvSpPr>
            <a:spLocks noChangeArrowheads="1"/>
          </p:cNvSpPr>
          <p:nvPr/>
        </p:nvSpPr>
        <p:spPr bwMode="auto">
          <a:xfrm>
            <a:off x="6356633" y="2193577"/>
            <a:ext cx="1095331" cy="714269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9711002 h 21600"/>
              <a:gd name="T4" fmla="*/ 20305204 w 21600"/>
              <a:gd name="T5" fmla="*/ 4855501 h 21600"/>
              <a:gd name="T6" fmla="*/ 45690958 w 21600"/>
              <a:gd name="T7" fmla="*/ 9711002 h 21600"/>
              <a:gd name="T8" fmla="*/ 35537415 w 21600"/>
              <a:gd name="T9" fmla="*/ 14566502 h 21600"/>
              <a:gd name="T10" fmla="*/ 25383883 w 21600"/>
              <a:gd name="T11" fmla="*/ 9711002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9388287" y="1796177"/>
            <a:ext cx="1095331" cy="635490"/>
          </a:xfrm>
          <a:custGeom>
            <a:avLst/>
            <a:gdLst>
              <a:gd name="T0" fmla="*/ 20305204 w 21600"/>
              <a:gd name="T1" fmla="*/ 0 h 21600"/>
              <a:gd name="T2" fmla="*/ 5076767 w 21600"/>
              <a:gd name="T3" fmla="*/ 7687029 h 21600"/>
              <a:gd name="T4" fmla="*/ 20305204 w 21600"/>
              <a:gd name="T5" fmla="*/ 3843514 h 21600"/>
              <a:gd name="T6" fmla="*/ 45690958 w 21600"/>
              <a:gd name="T7" fmla="*/ 7687029 h 21600"/>
              <a:gd name="T8" fmla="*/ 35537415 w 21600"/>
              <a:gd name="T9" fmla="*/ 11530515 h 21600"/>
              <a:gd name="T10" fmla="*/ 25383883 w 21600"/>
              <a:gd name="T11" fmla="*/ 768702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1203296" y="3852863"/>
            <a:ext cx="1128996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/>
              <a:t>Доходы</a:t>
            </a:r>
            <a:r>
              <a:rPr lang="ru-RU" dirty="0"/>
              <a:t>   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632584" y="3924301"/>
            <a:ext cx="1570630" cy="4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r>
              <a:rPr lang="ru-RU" sz="2400" b="0" dirty="0"/>
              <a:t>Доходы</a:t>
            </a: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632188" y="3878135"/>
            <a:ext cx="1304941" cy="4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sz="2400" b="0" dirty="0"/>
              <a:t>Расходы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9061476" y="3924301"/>
            <a:ext cx="1031020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r>
              <a:rPr lang="ru-RU" b="0" dirty="0"/>
              <a:t>Расходы</a:t>
            </a: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1242244" y="4357489"/>
            <a:ext cx="3705560" cy="65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0" dirty="0">
                <a:latin typeface="Times New Roman Cyr" pitchFamily="18" charset="-52"/>
              </a:rPr>
              <a:t>Дефицит</a:t>
            </a:r>
          </a:p>
          <a:p>
            <a:pPr algn="ctr"/>
            <a:r>
              <a:rPr lang="ru-RU" b="0" dirty="0">
                <a:latin typeface="Times New Roman Cyr" pitchFamily="18" charset="-52"/>
              </a:rPr>
              <a:t>(расходы больше доходов)</a:t>
            </a: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6489708" y="4495805"/>
            <a:ext cx="3429024" cy="65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b="0" dirty="0">
                <a:latin typeface="Times New Roman Cyr" pitchFamily="18" charset="-52"/>
              </a:rPr>
              <a:t>Профицит</a:t>
            </a:r>
          </a:p>
          <a:p>
            <a:pPr algn="ctr"/>
            <a:r>
              <a:rPr lang="ru-RU" b="0" dirty="0">
                <a:latin typeface="Times New Roman Cyr" pitchFamily="18" charset="-52"/>
              </a:rPr>
              <a:t>(доходы больше расходов)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988982" y="4281491"/>
            <a:ext cx="4377611" cy="0"/>
          </a:xfrm>
          <a:prstGeom prst="line">
            <a:avLst/>
          </a:prstGeom>
          <a:noFill/>
          <a:ln w="38100">
            <a:solidFill>
              <a:srgbClr val="E1C0BD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6061080" y="4352929"/>
            <a:ext cx="4379467" cy="0"/>
          </a:xfrm>
          <a:prstGeom prst="line">
            <a:avLst/>
          </a:prstGeom>
          <a:noFill/>
          <a:ln w="38100">
            <a:solidFill>
              <a:srgbClr val="7D9EC5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>
            <a:off x="810196" y="5293593"/>
            <a:ext cx="4464496" cy="1509069"/>
          </a:xfrm>
          <a:prstGeom prst="flowChartAlternateProcess">
            <a:avLst/>
          </a:prstGeom>
          <a:solidFill>
            <a:srgbClr val="E1C0BD"/>
          </a:solidFill>
          <a:ln w="9525">
            <a:solidFill>
              <a:srgbClr val="E1C0BD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 об источниках 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покрытия дефицита (например, </a:t>
            </a:r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использо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6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вать</a:t>
            </a:r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имеющиеся накопления, остатки </a:t>
            </a:r>
          </a:p>
          <a:p>
            <a:pPr algn="ctr"/>
            <a:r>
              <a:rPr lang="ru-RU" sz="1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 счёте бюджета, взять в долг</a:t>
            </a:r>
            <a:r>
              <a:rPr lang="ru-RU" sz="1600" dirty="0">
                <a:solidFill>
                  <a:srgbClr val="800000"/>
                </a:solidFill>
                <a:latin typeface="Times New Roman Cyr" pitchFamily="18" charset="-52"/>
              </a:rPr>
              <a:t>).</a:t>
            </a:r>
          </a:p>
        </p:txBody>
      </p:sp>
      <p:sp>
        <p:nvSpPr>
          <p:cNvPr id="34" name="AutoShape 26"/>
          <p:cNvSpPr>
            <a:spLocks noChangeArrowheads="1"/>
          </p:cNvSpPr>
          <p:nvPr/>
        </p:nvSpPr>
        <p:spPr bwMode="auto">
          <a:xfrm>
            <a:off x="5989642" y="5353061"/>
            <a:ext cx="4463009" cy="1509069"/>
          </a:xfrm>
          <a:prstGeom prst="flowChartAlternateProcess">
            <a:avLst/>
          </a:prstGeom>
          <a:solidFill>
            <a:srgbClr val="7D9EC5"/>
          </a:solidFill>
          <a:ln w="9525">
            <a:solidFill>
              <a:srgbClr val="7D9EC5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принимается решение, как их использовать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(например, накапливать резервы, остатки</a:t>
            </a:r>
          </a:p>
          <a:p>
            <a:pPr algn="ctr"/>
            <a:r>
              <a:rPr lang="ru-RU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средств на счёте бюджета, погашать долг).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Дефицит и профицит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458268" y="1549177"/>
            <a:ext cx="3115195" cy="714269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ДЕФИЦИТ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354812" y="1549177"/>
            <a:ext cx="3200594" cy="714269"/>
          </a:xfrm>
          <a:prstGeom prst="roundRect">
            <a:avLst>
              <a:gd name="adj" fmla="val 16667"/>
            </a:avLst>
          </a:prstGeom>
          <a:solidFill>
            <a:srgbClr val="66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4315" tIns="52157" rIns="104315" bIns="52157"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ПРОФИЦИТ</a:t>
            </a: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auto">
          <a:xfrm>
            <a:off x="1170236" y="2485281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994772" y="2413273"/>
            <a:ext cx="3958043" cy="2858827"/>
          </a:xfrm>
          <a:prstGeom prst="roundRect">
            <a:avLst>
              <a:gd name="adj" fmla="val 16667"/>
            </a:avLst>
          </a:prstGeom>
          <a:solidFill>
            <a:srgbClr val="D0CED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314252" y="2845321"/>
            <a:ext cx="3789103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314252" y="4141465"/>
            <a:ext cx="3705560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 dirty="0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>
            <a:off x="6210796" y="2845321"/>
            <a:ext cx="3536619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Накопленные резервы</a:t>
            </a:r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6210796" y="4069457"/>
            <a:ext cx="3620161" cy="794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r>
              <a:rPr lang="ru-RU">
                <a:latin typeface="Times New Roman Cyr" pitchFamily="18" charset="-52"/>
              </a:rPr>
              <a:t>Муниципальный долг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386260" y="5509617"/>
            <a:ext cx="3874502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дефицитном бюджете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растет долг и (или)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снижаются остатки средств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4410596" y="4213473"/>
            <a:ext cx="651630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5" name="AutoShape 15"/>
          <p:cNvSpPr>
            <a:spLocks noChangeArrowheads="1"/>
          </p:cNvSpPr>
          <p:nvPr/>
        </p:nvSpPr>
        <p:spPr bwMode="auto">
          <a:xfrm>
            <a:off x="9091116" y="2917329"/>
            <a:ext cx="651628" cy="635490"/>
          </a:xfrm>
          <a:prstGeom prst="upArrow">
            <a:avLst>
              <a:gd name="adj1" fmla="val 50000"/>
              <a:gd name="adj2" fmla="val 25855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4410596" y="2917329"/>
            <a:ext cx="588509" cy="633739"/>
          </a:xfrm>
          <a:prstGeom prst="downArrow">
            <a:avLst>
              <a:gd name="adj1" fmla="val 50000"/>
              <a:gd name="adj2" fmla="val 28549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>
            <a:off x="9163124" y="4141465"/>
            <a:ext cx="672050" cy="63373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6066780" y="5581625"/>
            <a:ext cx="4210526" cy="121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15" tIns="52157" rIns="104315" bIns="52157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бюджете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снижается долг </a:t>
            </a:r>
            <a:r>
              <a:rPr lang="ru-RU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(или)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растут остатки средств</a:t>
            </a:r>
          </a:p>
          <a:p>
            <a:pPr algn="ctr"/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(накопления)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14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Полавского сельского поселения, млн.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01886"/>
              </p:ext>
            </p:extLst>
          </p:nvPr>
        </p:nvGraphicFramePr>
        <p:xfrm>
          <a:off x="594172" y="1846500"/>
          <a:ext cx="9795630" cy="5030219"/>
        </p:xfrm>
        <a:graphic>
          <a:graphicData uri="http://schemas.openxmlformats.org/drawingml/2006/table">
            <a:tbl>
              <a:tblPr/>
              <a:tblGrid>
                <a:gridCol w="2993110"/>
                <a:gridCol w="1360504"/>
                <a:gridCol w="1360504"/>
                <a:gridCol w="1360504"/>
                <a:gridCol w="1360504"/>
                <a:gridCol w="1360504"/>
              </a:tblGrid>
              <a:tr h="494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г.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416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I. Доходы,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16,5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16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8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28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13,5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10,9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50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II. Расходы, всего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93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III. Дефицит/профицит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915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IV. Источники финансирования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профицита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803084" y="147716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>
              <a:latin typeface="Times New Roman Cyr" pitchFamily="18" charset="-52"/>
            </a:endParaRPr>
          </a:p>
          <a:p>
            <a:endParaRPr lang="ru-RU" b="1" dirty="0">
              <a:latin typeface="Times New Roman Cyr" pitchFamily="18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1117129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15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132" y="139545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бюджета сельского поселения, тыс.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41823"/>
              </p:ext>
            </p:extLst>
          </p:nvPr>
        </p:nvGraphicFramePr>
        <p:xfrm>
          <a:off x="810195" y="1909211"/>
          <a:ext cx="9353819" cy="5342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9"/>
                <a:gridCol w="1008112"/>
                <a:gridCol w="1512168"/>
                <a:gridCol w="1224136"/>
                <a:gridCol w="864096"/>
                <a:gridCol w="1432938"/>
              </a:tblGrid>
              <a:tr h="64807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Первоначальный план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Ожидаемое исполнение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Прогноз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 в % к первоначальному плану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Налог на доходы физических лиц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250,5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224,2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284,3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296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132,0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Акцизы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1702,6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1678,8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1678,8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1909,3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113,7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Единый сельскохозяйственный налог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21,3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373,7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Налог на имущество физических лиц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632,8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739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142,4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Зеельный налог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341,9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800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133,0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Госпошлина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Налоговые доходы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2937,7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3228,2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3745,2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4029,6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124,8</a:t>
                      </a:r>
                      <a:endParaRPr lang="ru-RU" sz="1600" b="0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</a:rPr>
                        <a:t>Арендная плата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31,9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>
                          <a:effectLst/>
                        </a:rPr>
                        <a:t>31,9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Доходы</a:t>
                      </a:r>
                      <a:r>
                        <a:rPr lang="ru-RU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от продажи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130,3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Штрафы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Инициативные платежи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Неналоговые доходы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52,2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31,9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163,6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110,4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346,1</a:t>
                      </a:r>
                      <a:endParaRPr lang="ru-RU" sz="1600" b="0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2989,9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3260,1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3908,8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4140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127,0</a:t>
                      </a:r>
                      <a:endParaRPr lang="ru-RU" sz="1600" b="0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13522,4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solidFill>
                            <a:srgbClr val="3366CC"/>
                          </a:solidFill>
                          <a:effectLst/>
                        </a:rPr>
                        <a:t>13178,3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15972,4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13732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104,2</a:t>
                      </a:r>
                      <a:endParaRPr lang="ru-RU" sz="1600" b="0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3366CC"/>
                          </a:solidFill>
                          <a:effectLst/>
                        </a:rPr>
                        <a:t>ДОХОДЫ ВСЕГО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16512,3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3366CC"/>
                          </a:solidFill>
                          <a:effectLst/>
                        </a:rPr>
                        <a:t>16438,4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19881,2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17872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108,7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3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1117129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16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4132" y="139545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поступления, тыс.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570019"/>
              </p:ext>
            </p:extLst>
          </p:nvPr>
        </p:nvGraphicFramePr>
        <p:xfrm>
          <a:off x="810195" y="1909211"/>
          <a:ext cx="9353819" cy="4969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2369"/>
                <a:gridCol w="1008112"/>
                <a:gridCol w="1512168"/>
                <a:gridCol w="1224136"/>
                <a:gridCol w="864096"/>
                <a:gridCol w="1432938"/>
              </a:tblGrid>
              <a:tr h="7920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Первоначальный план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Ожидаемое исполнение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</a:rPr>
                        <a:t>Прогноз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400" b="1" u="none" strike="noStrike" dirty="0">
                          <a:effectLst/>
                        </a:rPr>
                        <a:t>г. в % к первоначальному плану </a:t>
                      </a:r>
                      <a:r>
                        <a:rPr lang="ru-RU" sz="14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400" b="1" u="none" strike="noStrike" dirty="0">
                          <a:effectLst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Дотации 	на выравнивание бюджетной обеспеченности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8995,1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10794,3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10794,3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11123,7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Субсидии 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1780,0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1589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,0</a:t>
                      </a:r>
                      <a:endParaRPr lang="ru-RU" sz="1600" u="none" strike="noStrike" dirty="0" smtClean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4019,8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1636,0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Субвенции 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455,6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192,4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537,8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352,0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1873,02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endParaRPr lang="ru-RU" sz="21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1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Иные межбюджетные трансферты 	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2257,7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602,6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620,3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102,9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Прочие безвозмездные поступления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34,0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 smtClean="0">
                          <a:effectLst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Доходы от возврата остатков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128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ВСЕГО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13522,4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solidFill>
                            <a:srgbClr val="3366CC"/>
                          </a:solidFill>
                          <a:effectLst/>
                        </a:rPr>
                        <a:t>13178,3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15972,4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13732,0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 smtClean="0">
                          <a:solidFill>
                            <a:srgbClr val="3366CC"/>
                          </a:solidFill>
                          <a:effectLst/>
                        </a:rPr>
                        <a:t>104,2</a:t>
                      </a:r>
                      <a:endParaRPr lang="ru-RU" sz="1600" b="1" i="0" u="none" strike="noStrike" dirty="0">
                        <a:solidFill>
                          <a:srgbClr val="3366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9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17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b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сельского поселения, тыс. рублей</a:t>
            </a:r>
            <a:endParaRPr lang="ru-RU" sz="2000" b="1" dirty="0">
              <a:solidFill>
                <a:srgbClr val="3366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070975"/>
              </p:ext>
            </p:extLst>
          </p:nvPr>
        </p:nvGraphicFramePr>
        <p:xfrm>
          <a:off x="593401" y="1837209"/>
          <a:ext cx="96240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250356" y="5005561"/>
            <a:ext cx="1305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год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45361" y="5005561"/>
            <a:ext cx="18741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(ожидаемое исполнение)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74892" y="5067116"/>
            <a:ext cx="12331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(прогноз)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0236" y="6085681"/>
            <a:ext cx="2928409" cy="307777"/>
          </a:xfrm>
          <a:prstGeom prst="rect">
            <a:avLst/>
          </a:prstGeom>
          <a:solidFill>
            <a:srgbClr val="00CCFF"/>
          </a:solidFill>
        </p:spPr>
        <p:txBody>
          <a:bodyPr wrap="square" rtlCol="0">
            <a:spAutoFit/>
          </a:bodyPr>
          <a:lstStyle/>
          <a:p>
            <a:r>
              <a:rPr lang="ru-RU" sz="1400" dirty="0"/>
              <a:t>Налоговые и неналоговые доходы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831" y="6589737"/>
            <a:ext cx="2441822" cy="307777"/>
          </a:xfrm>
          <a:prstGeom prst="rect">
            <a:avLst/>
          </a:prstGeom>
          <a:solidFill>
            <a:srgbClr val="D2614E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Безвозмездные </a:t>
            </a:r>
            <a:r>
              <a:rPr lang="ru-RU" sz="1400" dirty="0"/>
              <a:t>поступления </a:t>
            </a:r>
          </a:p>
        </p:txBody>
      </p:sp>
    </p:spTree>
    <p:extLst>
      <p:ext uri="{BB962C8B-B14F-4D97-AF65-F5344CB8AC3E}">
        <p14:creationId xmlns:p14="http://schemas.microsoft.com/office/powerpoint/2010/main" val="17083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18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957854"/>
              </p:ext>
            </p:extLst>
          </p:nvPr>
        </p:nvGraphicFramePr>
        <p:xfrm>
          <a:off x="336714" y="1705106"/>
          <a:ext cx="9624060" cy="572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223873" y="6227845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2023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43065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2024 год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2468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2025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 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«БЮДЖЕТ ДЛЯ ГРАЖДАН» — ЭТО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4492" y="4717529"/>
            <a:ext cx="67443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- основные </a:t>
            </a:r>
            <a:r>
              <a:rPr lang="ru-RU" sz="2000" dirty="0"/>
              <a:t>понятия бюджета и бюджетного процесса </a:t>
            </a:r>
            <a:endParaRPr lang="ru-RU" sz="2000" dirty="0" smtClean="0"/>
          </a:p>
          <a:p>
            <a:r>
              <a:rPr lang="ru-RU" sz="2000" dirty="0" smtClean="0"/>
              <a:t>- основные </a:t>
            </a:r>
            <a:r>
              <a:rPr lang="ru-RU" sz="2000" dirty="0"/>
              <a:t>сведения о межбюджетных отношениях, основных показателях развития экономики </a:t>
            </a:r>
            <a:r>
              <a:rPr lang="ru-RU" sz="2000" dirty="0" smtClean="0"/>
              <a:t>сельского поселения</a:t>
            </a:r>
            <a:endParaRPr lang="ru-RU" sz="2000" dirty="0"/>
          </a:p>
          <a:p>
            <a:r>
              <a:rPr lang="ru-RU" sz="2000" dirty="0" smtClean="0"/>
              <a:t>- основные </a:t>
            </a:r>
            <a:r>
              <a:rPr lang="ru-RU" sz="2000" dirty="0"/>
              <a:t>параметры бюджета </a:t>
            </a:r>
            <a:r>
              <a:rPr lang="ru-RU" sz="2000" dirty="0" smtClean="0"/>
              <a:t>сельского поселения (характеристики </a:t>
            </a:r>
            <a:r>
              <a:rPr lang="ru-RU" sz="2000" dirty="0"/>
              <a:t>доходов и расходов бюджета, </a:t>
            </a:r>
            <a:r>
              <a:rPr lang="ru-RU" sz="2000" dirty="0" smtClean="0"/>
              <a:t>муниципальный внутренний </a:t>
            </a:r>
            <a:r>
              <a:rPr lang="ru-RU" sz="2000" dirty="0"/>
              <a:t>долг </a:t>
            </a:r>
            <a:r>
              <a:rPr lang="ru-RU" sz="2000" dirty="0" smtClean="0"/>
              <a:t>сельского поселения, муниципальные </a:t>
            </a:r>
            <a:r>
              <a:rPr lang="ru-RU" sz="2000" dirty="0"/>
              <a:t>программы)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07" y="1945221"/>
            <a:ext cx="508318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8" y="1605613"/>
            <a:ext cx="2952328" cy="354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19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Налоговые и неналоговые доходы в 2025 году,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25634"/>
              </p:ext>
            </p:extLst>
          </p:nvPr>
        </p:nvGraphicFramePr>
        <p:xfrm>
          <a:off x="1070994" y="1765201"/>
          <a:ext cx="8897451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20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Безвозмездные поступления 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279242"/>
              </p:ext>
            </p:extLst>
          </p:nvPr>
        </p:nvGraphicFramePr>
        <p:xfrm>
          <a:off x="378148" y="1395453"/>
          <a:ext cx="9777304" cy="252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611234"/>
              </p:ext>
            </p:extLst>
          </p:nvPr>
        </p:nvGraphicFramePr>
        <p:xfrm>
          <a:off x="925016" y="3493393"/>
          <a:ext cx="8771930" cy="3745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21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731630"/>
              </p:ext>
            </p:extLst>
          </p:nvPr>
        </p:nvGraphicFramePr>
        <p:xfrm>
          <a:off x="594172" y="2125241"/>
          <a:ext cx="9624060" cy="438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75962" y="6373713"/>
            <a:ext cx="210732" cy="382332"/>
          </a:xfrm>
          <a:prstGeom prst="rect">
            <a:avLst/>
          </a:prstGeom>
        </p:spPr>
        <p:txBody>
          <a:bodyPr wrap="none" lIns="104315" tIns="52157" rIns="104315" bIns="52157">
            <a:spAutoFit/>
          </a:bodyPr>
          <a:lstStyle/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4332" y="6373713"/>
            <a:ext cx="20252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6150" y="6373713"/>
            <a:ext cx="210731" cy="382332"/>
          </a:xfrm>
          <a:prstGeom prst="rect">
            <a:avLst/>
          </a:prstGeom>
        </p:spPr>
        <p:txBody>
          <a:bodyPr wrap="none" lIns="104315" tIns="52157" rIns="104315" bIns="52157">
            <a:spAutoFit/>
          </a:bodyPr>
          <a:lstStyle/>
          <a:p>
            <a:pPr algn="ctr"/>
            <a:endParaRPr lang="ru-RU" b="1" dirty="0"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6694" y="6386713"/>
            <a:ext cx="18877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первоначальный план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91515" y="6373713"/>
            <a:ext cx="13077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уточненный план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36602" y="6373713"/>
            <a:ext cx="1233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0" y="1045121"/>
            <a:ext cx="1069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сельского поселения в 2024 – 2025 годах, тыс. рублей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22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сельского поселения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отраслям на 2025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24791"/>
              </p:ext>
            </p:extLst>
          </p:nvPr>
        </p:nvGraphicFramePr>
        <p:xfrm>
          <a:off x="738188" y="1909217"/>
          <a:ext cx="9185483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51019"/>
              </p:ext>
            </p:extLst>
          </p:nvPr>
        </p:nvGraphicFramePr>
        <p:xfrm>
          <a:off x="450156" y="1944889"/>
          <a:ext cx="9858442" cy="4974842"/>
        </p:xfrm>
        <a:graphic>
          <a:graphicData uri="http://schemas.openxmlformats.org/drawingml/2006/table">
            <a:tbl>
              <a:tblPr/>
              <a:tblGrid>
                <a:gridCol w="5272962"/>
                <a:gridCol w="822092"/>
                <a:gridCol w="940847"/>
                <a:gridCol w="940847"/>
                <a:gridCol w="940847"/>
                <a:gridCol w="940847"/>
              </a:tblGrid>
              <a:tr h="97244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под-раздел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566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8114,3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8142,1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8153,7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1035,3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1035,3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1035,3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2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6373,0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6400,8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6412,4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11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510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latin typeface="Times New Roman"/>
                        </a:rPr>
                        <a:t>13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705,0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705,0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705,0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011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Национальная оборона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02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157,4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172,5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178,7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Мобилизационная и вневойсковая подготовка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03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157,4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172,5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178,7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03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6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317,2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317,2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/>
                        </a:rPr>
                        <a:t>317,2</a:t>
                      </a:r>
                      <a:endParaRPr lang="ru-RU" sz="16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04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10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317,2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317,2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 smtClean="0">
                          <a:latin typeface="Times New Roman"/>
                        </a:rPr>
                        <a:t>317,2</a:t>
                      </a:r>
                      <a:endParaRPr lang="ru-RU" sz="16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24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48216"/>
              </p:ext>
            </p:extLst>
          </p:nvPr>
        </p:nvGraphicFramePr>
        <p:xfrm>
          <a:off x="522164" y="1693193"/>
          <a:ext cx="9505056" cy="4630284"/>
        </p:xfrm>
        <a:graphic>
          <a:graphicData uri="http://schemas.openxmlformats.org/drawingml/2006/table">
            <a:tbl>
              <a:tblPr/>
              <a:tblGrid>
                <a:gridCol w="5045161"/>
                <a:gridCol w="811600"/>
                <a:gridCol w="928840"/>
                <a:gridCol w="928840"/>
                <a:gridCol w="928840"/>
                <a:gridCol w="861775"/>
              </a:tblGrid>
              <a:tr h="117805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под-раздел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508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04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3960,3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3058,7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3700,5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130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Дорожное хозяйство (дорожные фонды)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04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09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3545,3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3058,7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3700,5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Другие вопросы в области национальной экономики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04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415,0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0,0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0,0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587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Жилищно - коммунальное хозяйство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4631,1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2375,3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1681,4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721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05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03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4631,2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2375,3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1681,4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Образование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38,1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38,1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38,1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>
                          <a:latin typeface="Times New Roman"/>
                        </a:rPr>
                        <a:t>Молодежная политика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07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07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38,1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38,1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38,1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Культура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, кинематография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08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10,1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10,1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10,1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027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Культура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08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10,1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25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Расходная часть бюджета сельского поселения 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разрезе разделов и подразделов,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268904"/>
              </p:ext>
            </p:extLst>
          </p:nvPr>
        </p:nvGraphicFramePr>
        <p:xfrm>
          <a:off x="594172" y="1909217"/>
          <a:ext cx="9644129" cy="3973157"/>
        </p:xfrm>
        <a:graphic>
          <a:graphicData uri="http://schemas.openxmlformats.org/drawingml/2006/table">
            <a:tbl>
              <a:tblPr/>
              <a:tblGrid>
                <a:gridCol w="4968552"/>
                <a:gridCol w="994001"/>
                <a:gridCol w="920394"/>
                <a:gridCol w="920394"/>
                <a:gridCol w="920394"/>
                <a:gridCol w="920394"/>
              </a:tblGrid>
              <a:tr h="133396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под-раздел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  <a:p>
                      <a:pPr algn="ctr" fontAlgn="t"/>
                      <a:r>
                        <a:rPr lang="ru-RU" sz="17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lang="ru-RU" sz="17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200" marR="84200" marT="79400" marB="79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908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572,8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572,8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572,8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790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Пенсионное обеспечение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>
                          <a:latin typeface="Times New Roman"/>
                        </a:rPr>
                        <a:t>10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01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572,8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572,8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572,8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673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00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70,7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70,7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70,7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594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latin typeface="Times New Roman"/>
                        </a:rPr>
                        <a:t>Физическая культура 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11</a:t>
                      </a: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>
                          <a:latin typeface="Times New Roman"/>
                        </a:rPr>
                        <a:t>01</a:t>
                      </a: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0" i="0" u="none" strike="noStrike" dirty="0" smtClean="0">
                          <a:latin typeface="Times New Roman"/>
                        </a:rPr>
                        <a:t>70,7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Условно утвержденные расходы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350,0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700,0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76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Итого: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х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>
                          <a:latin typeface="Times New Roman"/>
                        </a:rPr>
                        <a:t> 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х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17872,0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15107,5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500" b="1" i="0" u="none" strike="noStrike" dirty="0" smtClean="0">
                          <a:latin typeface="Times New Roman"/>
                        </a:rPr>
                        <a:t>15423,2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11139" marR="11139" marT="105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26</a:t>
            </a: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расходов бюджета сельского поселения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на жилищно-коммунальное хозяйство,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854530"/>
              </p:ext>
            </p:extLst>
          </p:nvPr>
        </p:nvGraphicFramePr>
        <p:xfrm>
          <a:off x="334702" y="1992654"/>
          <a:ext cx="9930452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27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2106340" y="1708334"/>
            <a:ext cx="6990833" cy="866583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2100" b="1" dirty="0" smtClean="0">
                <a:latin typeface="Arial" charset="0"/>
              </a:rPr>
              <a:t>2025 год</a:t>
            </a:r>
          </a:p>
          <a:p>
            <a:pPr algn="ctr" defTabSz="1043148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ВСЕГО  4631,1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одним вырезанным скругленным углом 16"/>
          <p:cNvSpPr/>
          <p:nvPr/>
        </p:nvSpPr>
        <p:spPr bwMode="auto">
          <a:xfrm>
            <a:off x="865676" y="2773313"/>
            <a:ext cx="9526101" cy="4464496"/>
          </a:xfrm>
          <a:prstGeom prst="snipRoundRect">
            <a:avLst>
              <a:gd name="adj1" fmla="val 0"/>
              <a:gd name="adj2" fmla="val 0"/>
            </a:avLst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numCol="1" rtlCol="0" anchor="t" anchorCtr="0" compatLnSpc="1">
            <a:prstTxWarp prst="textNoShape">
              <a:avLst/>
            </a:prstTxWarp>
          </a:bodyPr>
          <a:lstStyle/>
          <a:p>
            <a:pPr algn="ctr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благоустройство, в том числе: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освещение улиц – 2372,2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проведение работ по озеленению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454,5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проведение работ по благоустройству территории – 720,6</a:t>
            </a:r>
          </a:p>
          <a:p>
            <a:pPr algn="just" defTabSz="104314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на поддержку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реализации проектов территориальных общественных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самоуправлений – 450,0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содержание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гражданских захоронений – 107,4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расходы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сохранению, использованию и популяризации объектов культурного наследия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- 125,0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ликвидацию стихийных, несанкционированных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свалок – 140,2</a:t>
            </a:r>
          </a:p>
          <a:p>
            <a:pPr marL="342900" indent="-342900" algn="just" defTabSz="1043148">
              <a:buFontTx/>
              <a:buChar char="-"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грантовой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поддержке местных инициатив граждан, проживающих в сельской местности (Обустройство территории Мраморного обелиска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полавчанам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не вернувшихся с войны, п. Пола ул. Советская Полавского сельского поселения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парфинского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района – 261,2</a:t>
            </a:r>
          </a:p>
          <a:p>
            <a:pPr algn="just" defTabSz="1043148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8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сельского поселения на дорожное хозяйство, тыс. рублей</a:t>
            </a:r>
          </a:p>
        </p:txBody>
      </p:sp>
      <p:graphicFrame>
        <p:nvGraphicFramePr>
          <p:cNvPr id="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851179"/>
              </p:ext>
            </p:extLst>
          </p:nvPr>
        </p:nvGraphicFramePr>
        <p:xfrm>
          <a:off x="336714" y="1705106"/>
          <a:ext cx="9624060" cy="5725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223873" y="6227845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2025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43065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2026 год </a:t>
            </a:r>
            <a:endParaRPr lang="ru-RU" sz="16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22468" y="6228771"/>
            <a:ext cx="1253123" cy="351554"/>
          </a:xfrm>
          <a:prstGeom prst="rect">
            <a:avLst/>
          </a:prstGeom>
        </p:spPr>
        <p:txBody>
          <a:bodyPr wrap="square" lIns="104315" tIns="52157" rIns="104315" bIns="52157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</a:rPr>
              <a:t>2027 год</a:t>
            </a:r>
          </a:p>
        </p:txBody>
      </p:sp>
    </p:spTree>
    <p:extLst>
      <p:ext uri="{BB962C8B-B14F-4D97-AF65-F5344CB8AC3E}">
        <p14:creationId xmlns:p14="http://schemas.microsoft.com/office/powerpoint/2010/main" val="4321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19720" y="2269257"/>
            <a:ext cx="440395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r>
              <a:rPr lang="ru-RU" b="1" dirty="0"/>
              <a:t>ПЛОЩАДЬ</a:t>
            </a:r>
            <a:r>
              <a:rPr lang="ru-RU" sz="2000" b="1" dirty="0"/>
              <a:t> – 710,4 </a:t>
            </a:r>
            <a:r>
              <a:rPr lang="ru-RU" sz="2000" b="1" dirty="0" smtClean="0"/>
              <a:t>км²</a:t>
            </a:r>
          </a:p>
          <a:p>
            <a:endParaRPr lang="ru-RU" sz="2000" dirty="0"/>
          </a:p>
          <a:p>
            <a:r>
              <a:rPr lang="ru-RU" b="1" dirty="0"/>
              <a:t>ЧИСЛЕННОСТЬ НАСЕЛЕНИЯ </a:t>
            </a:r>
            <a:endParaRPr lang="ru-RU" b="1" dirty="0" smtClean="0"/>
          </a:p>
          <a:p>
            <a:r>
              <a:rPr lang="ru-RU" b="1" dirty="0" smtClean="0"/>
              <a:t>на 01.01.2024 года – 2535 чел. </a:t>
            </a:r>
          </a:p>
          <a:p>
            <a:r>
              <a:rPr lang="ru-RU" b="1" dirty="0" smtClean="0"/>
              <a:t>(01.01.2023 года – 2569 чел.)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User\Desktop\Отчет Главы за 2022 год\Фото\_1_she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909" y="1621185"/>
            <a:ext cx="4690465" cy="500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29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8148" y="901105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 непрограммные направления расходов  бюджета 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76038"/>
              </p:ext>
            </p:extLst>
          </p:nvPr>
        </p:nvGraphicFramePr>
        <p:xfrm>
          <a:off x="306140" y="1633497"/>
          <a:ext cx="9929883" cy="4695155"/>
        </p:xfrm>
        <a:graphic>
          <a:graphicData uri="http://schemas.openxmlformats.org/drawingml/2006/table">
            <a:tbl>
              <a:tblPr/>
              <a:tblGrid>
                <a:gridCol w="6840760"/>
                <a:gridCol w="1080120"/>
                <a:gridCol w="1080120"/>
                <a:gridCol w="928883"/>
              </a:tblGrid>
              <a:tr h="2037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Муниципальные программы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 сельского поселения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687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«Противодействия коррупции в органах местного самоуправления Полавского сельского поселения на 2020 – 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47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Полавского сельского поселения на 2020 – 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622,1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622,1</a:t>
                      </a: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«Благоустройство территории Полавского сельского поселения на 2020-2027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4402,7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2408,1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1714,2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365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«Обеспечение первичных мер пожарной безопасности  в границах населенных пунктов Полавского сельского поселения на 2020-2027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480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«Развитие, ремонт и содержание автомобильных дорог общего пользования местного значения, в границах населенных пунктов, проездов, тротуаров и общественных территорий в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2020 -2027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3545,3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3058,7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3700,5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«Устойчивое развитие территории Полавского сельского поселения на 2020 - 2027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«Информатизация Полавского сельского поселения на 2019-2027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«Градостроительная деятельность в </a:t>
                      </a:r>
                      <a:r>
                        <a:rPr lang="ru-RU" sz="15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сельском поселении на 2019-2027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«Создание условий для развития  малого и среднего предпринимательства,  содействие в развитии  сельскохозяйственного производства, на территории Полавского сельского поселения на 2020-2027 годы»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90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9511,4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6469,0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6416,9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71" marR="4771" marT="44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30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программы,  непрограммные направления расходов  бюджета 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790755"/>
              </p:ext>
            </p:extLst>
          </p:nvPr>
        </p:nvGraphicFramePr>
        <p:xfrm>
          <a:off x="522164" y="1837209"/>
          <a:ext cx="9858444" cy="2498254"/>
        </p:xfrm>
        <a:graphic>
          <a:graphicData uri="http://schemas.openxmlformats.org/drawingml/2006/table">
            <a:tbl>
              <a:tblPr/>
              <a:tblGrid>
                <a:gridCol w="6143668"/>
                <a:gridCol w="1214446"/>
                <a:gridCol w="1285884"/>
                <a:gridCol w="1214446"/>
              </a:tblGrid>
              <a:tr h="551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latin typeface="Times New Roman"/>
                        </a:rPr>
                        <a:t>Непрограммные направления расходов  бюджета </a:t>
                      </a:r>
                      <a:r>
                        <a:rPr lang="ru-RU" sz="1500" b="1" i="0" u="none" strike="noStrike" dirty="0" smtClean="0">
                          <a:latin typeface="Times New Roman"/>
                        </a:rPr>
                        <a:t>Полавского сельского </a:t>
                      </a:r>
                      <a:r>
                        <a:rPr lang="ru-RU" sz="1500" b="1" i="0" u="none" strike="noStrike" dirty="0">
                          <a:latin typeface="Times New Roman"/>
                        </a:rPr>
                        <a:t>поселения </a:t>
                      </a: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11139" marR="11139" marT="10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11139" marR="11139" marT="10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2027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11139" marR="11139" marT="10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3442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Расходы на обеспечение деятельности органов местного самоуправления сельского поселения, не отнесенные к муниципальным программам Полавского сельского поселения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7408,3</a:t>
                      </a: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7436,1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7447,7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62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Прочие расходы, не отнесенные к муниципальным программам Полавского сельского поселения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952,3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852,4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latin typeface="Times New Roman"/>
                        </a:rPr>
                        <a:t>858,6</a:t>
                      </a:r>
                      <a:endParaRPr lang="ru-RU" sz="1500" b="0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Условно утвержденные расходы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350,0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700,0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454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ИТОГО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17872,0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15107,5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latin typeface="Times New Roman"/>
                        </a:rPr>
                        <a:t>15423,2</a:t>
                      </a:r>
                      <a:endParaRPr lang="ru-RU" sz="1500" b="1" i="0" u="none" strike="noStrike" dirty="0">
                        <a:latin typeface="Times New Roman"/>
                      </a:endParaRPr>
                    </a:p>
                  </a:txBody>
                  <a:tcPr marL="9171" marR="9171" marT="86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31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6972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«Противодействия коррупции в органах местного самоуправления 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Полавского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2020 –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19689"/>
              </p:ext>
            </p:extLst>
          </p:nvPr>
        </p:nvGraphicFramePr>
        <p:xfrm>
          <a:off x="450156" y="1693193"/>
          <a:ext cx="4452175" cy="3220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175"/>
              </a:tblGrid>
              <a:tr h="252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5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мер и проведение эффективной политики противодействия коррупции в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сельском поселении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Обеспечение защиты прав и законных интересов жителей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Полавском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сельского поселения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21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32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района Новгородской области</a:t>
                      </a:r>
                      <a:endParaRPr lang="ru-RU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379144"/>
              </p:ext>
            </p:extLst>
          </p:nvPr>
        </p:nvGraphicFramePr>
        <p:xfrm>
          <a:off x="5058669" y="1909217"/>
          <a:ext cx="4690200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400"/>
                <a:gridCol w="1563400"/>
                <a:gridCol w="1563400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60420" y="4995871"/>
            <a:ext cx="8688448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1821"/>
              </p:ext>
            </p:extLst>
          </p:nvPr>
        </p:nvGraphicFramePr>
        <p:xfrm>
          <a:off x="1846238" y="5514591"/>
          <a:ext cx="7172870" cy="1003138"/>
        </p:xfrm>
        <a:graphic>
          <a:graphicData uri="http://schemas.openxmlformats.org/drawingml/2006/table">
            <a:tbl>
              <a:tblPr/>
              <a:tblGrid>
                <a:gridCol w="7172870"/>
              </a:tblGrid>
              <a:tr h="33763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3,0</a:t>
                      </a:r>
                      <a:r>
                        <a:rPr lang="ru-RU" sz="1500" b="1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тыс. рублей</a:t>
                      </a:r>
                      <a:endParaRPr lang="ru-RU" sz="15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7255" marR="7255" marT="6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55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Размещение официальных документов в официальном вестнике газеты "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Приильменская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правда»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55" marR="7255" marT="6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7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32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6972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«Управление муниципальными финансами 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Полавского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на 2020 –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411386"/>
              </p:ext>
            </p:extLst>
          </p:nvPr>
        </p:nvGraphicFramePr>
        <p:xfrm>
          <a:off x="378148" y="1693193"/>
          <a:ext cx="4309299" cy="3046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9299"/>
              </a:tblGrid>
              <a:tr h="359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52378"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/>
                        <a:t>Проведение эффективной государственной политики в сфере управления финансами, обеспечение долгосрочной сбалансированности, устойчивости бюджетной системы Полавского сельского поселения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125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400687"/>
              </p:ext>
            </p:extLst>
          </p:nvPr>
        </p:nvGraphicFramePr>
        <p:xfrm>
          <a:off x="4842643" y="1837209"/>
          <a:ext cx="4576023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341"/>
                <a:gridCol w="1525341"/>
                <a:gridCol w="1525341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622,1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622,1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622,1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0" y="4789537"/>
            <a:ext cx="1069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44879"/>
              </p:ext>
            </p:extLst>
          </p:nvPr>
        </p:nvGraphicFramePr>
        <p:xfrm>
          <a:off x="1818308" y="5293593"/>
          <a:ext cx="6912768" cy="1296144"/>
        </p:xfrm>
        <a:graphic>
          <a:graphicData uri="http://schemas.openxmlformats.org/drawingml/2006/table">
            <a:tbl>
              <a:tblPr/>
              <a:tblGrid>
                <a:gridCol w="6912768"/>
              </a:tblGrid>
              <a:tr h="333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622,1 тыс. рублей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62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Предоставление иных межбюджетных  трансфертов муниципальному району по выполнению полномочий поселения в текущем финансовом году</a:t>
                      </a:r>
                      <a:endParaRPr lang="ru-RU" sz="14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945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«Благоустройство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Полавского сельского поселения 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2020-2027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098055"/>
              </p:ext>
            </p:extLst>
          </p:nvPr>
        </p:nvGraphicFramePr>
        <p:xfrm>
          <a:off x="453527" y="1693193"/>
          <a:ext cx="4212262" cy="2351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262"/>
              </a:tblGrid>
              <a:tr h="230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75933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Комплексное решение проблем благоустройства и улучшение внешнего вида территории поселения.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Повышение эстетического уровня благоустройства и дизайна  поселения, формирование комфортной среды жизнедеятельности, наиболее полно удовлетворяющей материальные и духовные потребности человека.</a:t>
                      </a:r>
                      <a:endParaRPr lang="ru-RU" sz="13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6868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20044"/>
              </p:ext>
            </p:extLst>
          </p:nvPr>
        </p:nvGraphicFramePr>
        <p:xfrm>
          <a:off x="4842644" y="2053233"/>
          <a:ext cx="4718898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966"/>
                <a:gridCol w="1572966"/>
                <a:gridCol w="1572966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4402,7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2408,1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1714,2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12222"/>
              </p:ext>
            </p:extLst>
          </p:nvPr>
        </p:nvGraphicFramePr>
        <p:xfrm>
          <a:off x="198127" y="4834055"/>
          <a:ext cx="10297144" cy="2403754"/>
        </p:xfrm>
        <a:graphic>
          <a:graphicData uri="http://schemas.openxmlformats.org/drawingml/2006/table">
            <a:tbl>
              <a:tblPr/>
              <a:tblGrid>
                <a:gridCol w="1296141"/>
                <a:gridCol w="1441948"/>
                <a:gridCol w="1259106"/>
                <a:gridCol w="1301826"/>
                <a:gridCol w="1236735"/>
                <a:gridCol w="1287915"/>
                <a:gridCol w="1287915"/>
                <a:gridCol w="1185558"/>
              </a:tblGrid>
              <a:tr h="7075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2372,2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720,6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тыс. руб.</a:t>
                      </a: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454,5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107,4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140,2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32,8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 тыс. руб.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125,0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450,0 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latin typeface="Arial (Основной текст)"/>
                        </a:rPr>
                        <a:t>тыс. руб.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latin typeface="Arial (Основной текст)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9616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Освещение улиц Полавского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Реализация прочих мероприятий благоустройства Полавского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Озеленение территории Полавского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Содержание мест захоронений Полавского сельского поселения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Ликвидация стихийных,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несанкциониро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-ванных свалок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Благоустройство мест массового отдыха людей на водных объектах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Сохранение, использование и популяризация объектов культурного наследия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Поддержка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реализации проектов территориальных общественных самоуправлений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4172" y="4285481"/>
            <a:ext cx="8688448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34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769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«Обеспечение первичных мер пожарной безопасности  </a:t>
            </a: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границах населенных пунктов Полавского сельского поселения 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2020-2027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052500"/>
              </p:ext>
            </p:extLst>
          </p:nvPr>
        </p:nvGraphicFramePr>
        <p:xfrm>
          <a:off x="378148" y="1837209"/>
          <a:ext cx="4452175" cy="30058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2175"/>
              </a:tblGrid>
              <a:tr h="3595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1732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Создание необходимых условий для обеспечения первичных мер пожарной безопасности на территории Полавского сельского поселения.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Создание на территории сельского поселения эффективной системы профилактики пожаров, снижения травматизма и гибели людей и имущества от пожаров.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734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1125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85495"/>
              </p:ext>
            </p:extLst>
          </p:nvPr>
        </p:nvGraphicFramePr>
        <p:xfrm>
          <a:off x="4986660" y="1909217"/>
          <a:ext cx="4752528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284,4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418363"/>
              </p:ext>
            </p:extLst>
          </p:nvPr>
        </p:nvGraphicFramePr>
        <p:xfrm>
          <a:off x="417478" y="5268991"/>
          <a:ext cx="9321710" cy="1440160"/>
        </p:xfrm>
        <a:graphic>
          <a:graphicData uri="http://schemas.openxmlformats.org/drawingml/2006/table">
            <a:tbl>
              <a:tblPr/>
              <a:tblGrid>
                <a:gridCol w="4660856"/>
                <a:gridCol w="4660854"/>
              </a:tblGrid>
              <a:tr h="511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13,3 тыс. руб.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271,0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тыс. руб.</a:t>
                      </a:r>
                      <a:endParaRPr lang="ru-RU" sz="1500" b="1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92886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Устройство защитных противопожарных полос (опашка) населенных пунктов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Договор на содержание противопожарного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водоисточника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(6 штук)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54212" y="4717529"/>
            <a:ext cx="8976480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35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94535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«Развитие, ремонт и содержание автомобильных дорог общего пользования местного значения, в границах населенных пунктов, проездов, тротуаров и общественных территорий в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Полавском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сельском поселении на 2020 -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68875"/>
              </p:ext>
            </p:extLst>
          </p:nvPr>
        </p:nvGraphicFramePr>
        <p:xfrm>
          <a:off x="450156" y="1981226"/>
          <a:ext cx="5184576" cy="3210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4576"/>
              </a:tblGrid>
              <a:tr h="2624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6767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Создание условий для безопасного и бесперебойного движения автомобильного транспорта путем обеспечения сохранности автодорог и улучшения их транспортно-эксплуатационного состояния.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Улучшение состояния проездов в пределах  границ  сельского поселения.</a:t>
                      </a:r>
                    </a:p>
                    <a:p>
                      <a:pPr algn="l"/>
                      <a:r>
                        <a:rPr lang="ru-RU" sz="1300" baseline="0" dirty="0" smtClean="0"/>
                        <a:t>Обеспечение безопасности дорожного движения на автомобильных дорогах  местного значения и тротуарах в границах населенных пунктов Полавского сельского поселения, сокращение количества дорожно-транспортных происшествий и снижение ущерба от этих происшествий.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9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003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595949"/>
              </p:ext>
            </p:extLst>
          </p:nvPr>
        </p:nvGraphicFramePr>
        <p:xfrm>
          <a:off x="5778748" y="1869262"/>
          <a:ext cx="4601826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08"/>
                <a:gridCol w="1536009"/>
                <a:gridCol w="1536009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3545,3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3058,7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3700,5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06140" y="5293593"/>
            <a:ext cx="9937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413190"/>
              </p:ext>
            </p:extLst>
          </p:nvPr>
        </p:nvGraphicFramePr>
        <p:xfrm>
          <a:off x="202592" y="5797649"/>
          <a:ext cx="10184668" cy="1463141"/>
        </p:xfrm>
        <a:graphic>
          <a:graphicData uri="http://schemas.openxmlformats.org/drawingml/2006/table">
            <a:tbl>
              <a:tblPr/>
              <a:tblGrid>
                <a:gridCol w="2551820"/>
                <a:gridCol w="3024336"/>
                <a:gridCol w="4608512"/>
              </a:tblGrid>
              <a:tr h="40905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1636,0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тыс. рублей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1893,7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тыс. рублей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15,6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тыс. рублей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42100" marR="42100" marT="39700" marB="397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5408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Работы по ремонту автомобильных дорог Полавского сельского поселения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Содержание автомобильных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Calibri"/>
                        </a:rPr>
                        <a:t> дорог общего пользования Полавского сельского поселения</a:t>
                      </a: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Изготовление сметы на очистку дорог от снега</a:t>
                      </a:r>
                      <a:endParaRPr lang="ru-RU" sz="1200" b="0" i="0" u="none" strike="noStrike" baseline="0" dirty="0" smtClean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36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1117129"/>
            <a:ext cx="10693399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/>
              <a:t>Устойчивое развитие территории Полавского сельского поселения на 2020 - 2027 годы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139765"/>
              </p:ext>
            </p:extLst>
          </p:nvPr>
        </p:nvGraphicFramePr>
        <p:xfrm>
          <a:off x="454486" y="1909217"/>
          <a:ext cx="4172133" cy="311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133"/>
              </a:tblGrid>
              <a:tr h="298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82714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Повышение уровня и качества жизни сельского населения путем создания комфортных условий жизнедеятельности в сельской местности. Активизация участия граждан, проживающих в сельской местности, в реализации общественно значимых проектов;</a:t>
                      </a:r>
                    </a:p>
                    <a:p>
                      <a:pPr algn="l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</a:rPr>
                        <a:t>Стимулирование инвестиционной активности в агропромышленном комплексе путем создания благоприятных инфраструктурных условий в сельской местности.</a:t>
                      </a:r>
                      <a:endParaRPr lang="ru-RU" sz="13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9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602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99431"/>
              </p:ext>
            </p:extLst>
          </p:nvPr>
        </p:nvGraphicFramePr>
        <p:xfrm>
          <a:off x="4698628" y="2845321"/>
          <a:ext cx="5040561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0187"/>
                <a:gridCol w="1680187"/>
                <a:gridCol w="1680187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261,2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35570"/>
              </p:ext>
            </p:extLst>
          </p:nvPr>
        </p:nvGraphicFramePr>
        <p:xfrm>
          <a:off x="1629045" y="6085681"/>
          <a:ext cx="7435307" cy="942729"/>
        </p:xfrm>
        <a:graphic>
          <a:graphicData uri="http://schemas.openxmlformats.org/drawingml/2006/table">
            <a:tbl>
              <a:tblPr/>
              <a:tblGrid>
                <a:gridCol w="7435307"/>
              </a:tblGrid>
              <a:tr h="314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261,2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тыс. руб.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14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Обустройство территории Мраморного обелиска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полавчанам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не вернувшихся с войны, п. Пола ул. Советская Полавского сельского поселения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Парфинского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муниципального района новгородской области 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Инициативные платежи)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9013" y="5437609"/>
            <a:ext cx="9275372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37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1117129"/>
            <a:ext cx="10693399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«Информатизация Полавского сельского поселения 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2019-2027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14266"/>
              </p:ext>
            </p:extLst>
          </p:nvPr>
        </p:nvGraphicFramePr>
        <p:xfrm>
          <a:off x="454487" y="1909218"/>
          <a:ext cx="3926510" cy="235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10"/>
              </a:tblGrid>
              <a:tr h="302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90738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Повышение эффективности деятельности органа местного самоуправления на основе развития информационно-коммуникационных технологий.</a:t>
                      </a:r>
                      <a:endParaRPr lang="ru-RU" sz="13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67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2203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506298"/>
              </p:ext>
            </p:extLst>
          </p:nvPr>
        </p:nvGraphicFramePr>
        <p:xfrm>
          <a:off x="4698628" y="1909217"/>
          <a:ext cx="5112567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189"/>
                <a:gridCol w="1704189"/>
                <a:gridCol w="1704189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90,9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42067"/>
              </p:ext>
            </p:extLst>
          </p:nvPr>
        </p:nvGraphicFramePr>
        <p:xfrm>
          <a:off x="1674292" y="5294114"/>
          <a:ext cx="6984776" cy="942729"/>
        </p:xfrm>
        <a:graphic>
          <a:graphicData uri="http://schemas.openxmlformats.org/drawingml/2006/table">
            <a:tbl>
              <a:tblPr/>
              <a:tblGrid>
                <a:gridCol w="3344822"/>
                <a:gridCol w="3639954"/>
              </a:tblGrid>
              <a:tr h="314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23,5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тыс. рублей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67,4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тыс. рублей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14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Содержание,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ремонт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принтеров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Внедрение, закупка, сопровождение лицензионного  базового, системного, сетевого, прикладного и клиентского программного  обеспечения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8086" y="4717529"/>
            <a:ext cx="9275372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  <p:extLst>
      <p:ext uri="{BB962C8B-B14F-4D97-AF65-F5344CB8AC3E}">
        <p14:creationId xmlns:p14="http://schemas.microsoft.com/office/powerpoint/2010/main" val="11554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+mj-lt"/>
              </a:rPr>
              <a:t>3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8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1117129"/>
            <a:ext cx="10693399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«Градостроительная деятельность в </a:t>
            </a:r>
            <a:r>
              <a:rPr lang="ru-RU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Полавском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сельском поселении 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2019-2027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220543"/>
              </p:ext>
            </p:extLst>
          </p:nvPr>
        </p:nvGraphicFramePr>
        <p:xfrm>
          <a:off x="454487" y="1909218"/>
          <a:ext cx="3926510" cy="2610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10"/>
              </a:tblGrid>
              <a:tr h="321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7424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Создание условий для устойчивого развития территорий Полавского сельского поселения</a:t>
                      </a:r>
                      <a:endParaRPr lang="ru-RU" sz="130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2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210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  <a:p>
                      <a:endParaRPr lang="ru-RU" sz="12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376264"/>
              </p:ext>
            </p:extLst>
          </p:nvPr>
        </p:nvGraphicFramePr>
        <p:xfrm>
          <a:off x="4626619" y="2413273"/>
          <a:ext cx="4792047" cy="2019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349"/>
                <a:gridCol w="1597349"/>
                <a:gridCol w="1597349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406842"/>
              </p:ext>
            </p:extLst>
          </p:nvPr>
        </p:nvGraphicFramePr>
        <p:xfrm>
          <a:off x="2106340" y="5989071"/>
          <a:ext cx="6480720" cy="936104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31468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300,0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тыс. руб.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2100" marR="42100" marT="39700" marB="3970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214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Описание территориальных зон (10 единиц)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100" marR="42100" marT="39700" marB="397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9013" y="5437609"/>
            <a:ext cx="9275372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 :</a:t>
            </a:r>
          </a:p>
        </p:txBody>
      </p:sp>
    </p:spTree>
    <p:extLst>
      <p:ext uri="{BB962C8B-B14F-4D97-AF65-F5344CB8AC3E}">
        <p14:creationId xmlns:p14="http://schemas.microsoft.com/office/powerpoint/2010/main" val="396934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  <a:p>
            <a:pPr algn="ctr"/>
            <a:r>
              <a:rPr lang="ru-RU" sz="2000" b="1" dirty="0"/>
              <a:t>ЧТО ТАКОЕ БЮДЖЕТ? КАКИЕ БЫВАЮТ БЮДЖЕТЫ?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4839" y="1768929"/>
            <a:ext cx="6336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dirty="0"/>
              <a:t>Со </a:t>
            </a:r>
            <a:r>
              <a:rPr lang="ru-RU" dirty="0" err="1"/>
              <a:t>старонормандского</a:t>
            </a:r>
            <a:r>
              <a:rPr lang="ru-RU" dirty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b="1" i="1" dirty="0" err="1">
                <a:solidFill>
                  <a:schemeClr val="accent1">
                    <a:lumMod val="75000"/>
                  </a:schemeClr>
                </a:solidFill>
              </a:rPr>
              <a:t>bougette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» </a:t>
            </a:r>
            <a:r>
              <a:rPr lang="ru-RU" dirty="0"/>
              <a:t>— это сумка, кошелёк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735247"/>
            <a:ext cx="1944216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22817" y="2593708"/>
            <a:ext cx="4140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КОНСОЛИДИРОВАННЫЙ </a:t>
            </a:r>
            <a:r>
              <a:rPr lang="ru-RU" dirty="0"/>
              <a:t>БЮДЖЕТ </a:t>
            </a:r>
          </a:p>
          <a:p>
            <a:pPr algn="ctr"/>
            <a:r>
              <a:rPr lang="ru-RU" dirty="0"/>
              <a:t>НОВГОРОДСКОЙ ОБЛАСТИ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87547965"/>
              </p:ext>
            </p:extLst>
          </p:nvPr>
        </p:nvGraphicFramePr>
        <p:xfrm>
          <a:off x="594031" y="3423020"/>
          <a:ext cx="7128933" cy="380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7540854" y="3781425"/>
            <a:ext cx="2020687" cy="1273182"/>
          </a:xfrm>
          <a:prstGeom prst="roundRect">
            <a:avLst>
              <a:gd name="adj" fmla="val 10000"/>
            </a:avLst>
          </a:prstGeom>
          <a:solidFill>
            <a:srgbClr val="A8B4AD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13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666272" y="3195563"/>
            <a:ext cx="1249288" cy="5357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770636" y="3245674"/>
            <a:ext cx="1147568" cy="3917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94972" y="4028954"/>
            <a:ext cx="1919442" cy="12088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 smtClean="0"/>
              <a:t>1 </a:t>
            </a:r>
          </a:p>
          <a:p>
            <a:pPr algn="ctr"/>
            <a:r>
              <a:rPr lang="ru-RU" sz="1300" dirty="0" smtClean="0"/>
              <a:t>Областной бюджет</a:t>
            </a:r>
          </a:p>
          <a:p>
            <a:pPr algn="ctr"/>
            <a:endParaRPr lang="ru-RU" sz="1300" dirty="0"/>
          </a:p>
          <a:p>
            <a:pPr algn="ctr"/>
            <a:endParaRPr lang="ru-RU" sz="1300" dirty="0" smtClean="0"/>
          </a:p>
          <a:p>
            <a:pPr algn="ctr"/>
            <a:endParaRPr lang="ru-RU" sz="1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39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923906"/>
            <a:ext cx="10693399" cy="69727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условий для развития  малого и среднего предпринимательства,  содействие в развитии  сельскохозяйственного производства, на территории Полавского сельского поселения 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2020-2027 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годы»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5487783"/>
              </p:ext>
            </p:extLst>
          </p:nvPr>
        </p:nvGraphicFramePr>
        <p:xfrm>
          <a:off x="5329526" y="2269257"/>
          <a:ext cx="4502874" cy="2078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958"/>
                <a:gridCol w="1500958"/>
                <a:gridCol w="1500958"/>
              </a:tblGrid>
              <a:tr h="63024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Финансовое обеспечение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(тыс. руб.):</a:t>
                      </a:r>
                    </a:p>
                  </a:txBody>
                  <a:tcPr marL="42100" marR="42100" marT="39700" marB="39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0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2025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2026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2027 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год</a:t>
                      </a: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646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1,8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1139" marR="11139" marT="105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35223" y="5077569"/>
            <a:ext cx="8688448" cy="551462"/>
          </a:xfrm>
          <a:prstGeom prst="rect">
            <a:avLst/>
          </a:prstGeom>
          <a:noFill/>
          <a:ln/>
        </p:spPr>
        <p:txBody>
          <a:bodyPr vert="horz" wrap="square" lIns="104315" tIns="52157" rIns="104315" bIns="52157" rtlCol="0" anchor="ctr">
            <a:noAutofit/>
          </a:bodyPr>
          <a:lstStyle/>
          <a:p>
            <a:pPr algn="ctr"/>
            <a:r>
              <a:rPr lang="ru-RU" b="1" dirty="0" smtClean="0"/>
              <a:t>Расходы по наиболее значимым направлениям в 2025 году: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767682"/>
              </p:ext>
            </p:extLst>
          </p:nvPr>
        </p:nvGraphicFramePr>
        <p:xfrm>
          <a:off x="275763" y="2125241"/>
          <a:ext cx="4595051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5051"/>
              </a:tblGrid>
              <a:tr h="310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Цель программы: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17491">
                <a:tc>
                  <a:txBody>
                    <a:bodyPr/>
                    <a:lstStyle/>
                    <a:p>
                      <a:pPr algn="l"/>
                      <a:r>
                        <a:rPr lang="ru-RU" sz="1300" baseline="0" dirty="0" smtClean="0"/>
                        <a:t>Устойчивое развитие сельской территории, повышение уровня жизни сельского населения, содействие созданию условий для развития малого и среднего предпринимательства на территории Полавского сельского поселения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07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Ответственный исполнитель:</a:t>
                      </a:r>
                      <a:endParaRPr lang="ru-RU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3919"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Администрация Полавского сельского поселения </a:t>
                      </a:r>
                    </a:p>
                    <a:p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Парфинского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муниципального района Новгородской области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85410"/>
              </p:ext>
            </p:extLst>
          </p:nvPr>
        </p:nvGraphicFramePr>
        <p:xfrm>
          <a:off x="2538388" y="5629031"/>
          <a:ext cx="6336704" cy="1464762"/>
        </p:xfrm>
        <a:graphic>
          <a:graphicData uri="http://schemas.openxmlformats.org/drawingml/2006/table">
            <a:tbl>
              <a:tblPr/>
              <a:tblGrid>
                <a:gridCol w="6336704"/>
              </a:tblGrid>
              <a:tr h="2776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1,8 тыс. руб.</a:t>
                      </a:r>
                    </a:p>
                  </a:txBody>
                  <a:tcPr marL="7255" marR="7255" marT="68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5">
                            <a:lumMod val="20000"/>
                            <a:lumOff val="8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187091"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Размещение публикаций, рекламно- информационных материалов о проблемах, достижениях и перспективах развития малого и среднего предпринимательства в  сельском  поселении на информационных стендах в Администрации сельского поселения</a:t>
                      </a:r>
                    </a:p>
                  </a:txBody>
                  <a:tcPr marL="7255" marR="7255" marT="684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35485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40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0" y="1117129"/>
            <a:ext cx="10693399" cy="6480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104315" tIns="52157" rIns="104315" bIns="52157"/>
          <a:lstStyle/>
          <a:p>
            <a:pPr lvl="0" algn="ctr"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Планируемый дефицит (-), профицит (+), бюджета </a:t>
            </a:r>
            <a:b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поселения, тыс. рублей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1685379"/>
              </p:ext>
            </p:extLst>
          </p:nvPr>
        </p:nvGraphicFramePr>
        <p:xfrm>
          <a:off x="594172" y="3133353"/>
          <a:ext cx="969162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5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41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0196" y="1621185"/>
            <a:ext cx="90730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Администрация Полавского сельского поселения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Парфинского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Адрес: 175140, п. Пола. ул. Пионерская, д. 10,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Телефон / факс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(81650)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6-74-70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admpola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42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pic>
        <p:nvPicPr>
          <p:cNvPr id="9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5342"/>
            <a:ext cx="2740025" cy="656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88982" y="2781293"/>
            <a:ext cx="3421063" cy="2874962"/>
          </a:xfrm>
          <a:prstGeom prst="rect">
            <a:avLst/>
          </a:prstGeom>
          <a:solidFill>
            <a:srgbClr val="F4C4CC"/>
          </a:solidFill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801688"/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БЛАГОДАРИМ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</a:br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ea typeface="DejaVu Sans"/>
                <a:cs typeface="DejaVu Sans"/>
              </a:rPr>
              <a:t>ЗА ВНИМАНИЕ!</a:t>
            </a:r>
          </a:p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  <a:p>
            <a:pPr algn="ctr" defTabSz="801688"/>
            <a:endParaRPr lang="ru-RU" sz="2800" b="1" dirty="0">
              <a:solidFill>
                <a:srgbClr val="C00000"/>
              </a:solidFill>
              <a:latin typeface="Calibri" pitchFamily="34" charset="0"/>
              <a:ea typeface="DejaVu Sans"/>
              <a:cs typeface="DejaVu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4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 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– ежегодное формирование и исполнение бюджета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195563"/>
              </p:ext>
            </p:extLst>
          </p:nvPr>
        </p:nvGraphicFramePr>
        <p:xfrm>
          <a:off x="450156" y="1609705"/>
          <a:ext cx="9858444" cy="4969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6624"/>
                <a:gridCol w="4241820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проекта бюджета очередного года (органы местного самоуправления)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Подготовка  экономического </a:t>
                      </a:r>
                    </a:p>
                    <a:p>
                      <a:r>
                        <a:rPr lang="ru-RU" sz="1800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обоснования доходов и расходов бюджета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1511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бюджета очередного года (представительные органы местного самоуправления)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01610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бюджета очередного года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представительные органы местного самоуправления)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  бюджета на очередной  финансовый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 и плановый период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920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в текущем году (органы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местного самоуправления )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Получение доходов бюджета и  распределение средств в  </a:t>
                      </a:r>
                    </a:p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соответствии с решением о бюджете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3492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отчета об исполнении бюджета предыдущего года (представительные органы местного самоуправления) 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8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Принятие решения Совета депутатов об исполнении бюджета за отчетный финансовый год</a:t>
                      </a:r>
                    </a:p>
                    <a:p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5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34132" y="1190261"/>
            <a:ext cx="10225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– это безвозмездные и безвозвратные поступления денежных средств в бюджет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834532" y="1765201"/>
            <a:ext cx="3284136" cy="7948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738188" y="2917329"/>
            <a:ext cx="2862712" cy="87358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906540" y="2917329"/>
            <a:ext cx="3115195" cy="87358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Неналоговые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7218908" y="2917329"/>
            <a:ext cx="2864568" cy="873580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Безвозмездные 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поступления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66180" y="3853433"/>
            <a:ext cx="2862712" cy="349431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→земельный налог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 налог на имущество 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/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физических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en-US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→другие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налоги.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3762524" y="3853433"/>
            <a:ext cx="3198738" cy="349431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других пошлин и сборов,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установленных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законодательством, а также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штрафов за нарушение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законодательства,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→доходы от использования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муниципального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имущества и земли;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→штрафные санкции;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→другие.</a:t>
            </a:r>
          </a:p>
        </p:txBody>
      </p:sp>
      <p:sp>
        <p:nvSpPr>
          <p:cNvPr id="22" name="AutoShape 10"/>
          <p:cNvSpPr>
            <a:spLocks noChangeArrowheads="1"/>
          </p:cNvSpPr>
          <p:nvPr/>
        </p:nvSpPr>
        <p:spPr bwMode="auto">
          <a:xfrm>
            <a:off x="7177136" y="3853433"/>
            <a:ext cx="2948111" cy="3494317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бюджетов бюджетной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системы (межбюджетные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трансферты),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организаций, граждан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(кроме налоговых и</a:t>
            </a:r>
          </a:p>
          <a:p>
            <a:pPr algn="ctr"/>
            <a:r>
              <a:rPr lang="ru-RU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доходов).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2106339" y="2557289"/>
            <a:ext cx="2952327" cy="28803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4" name="Line 12"/>
          <p:cNvSpPr>
            <a:spLocks noChangeShapeType="1"/>
          </p:cNvSpPr>
          <p:nvPr/>
        </p:nvSpPr>
        <p:spPr bwMode="auto">
          <a:xfrm>
            <a:off x="5346700" y="2557289"/>
            <a:ext cx="3240360" cy="288032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>
            <a:off x="5418708" y="2557289"/>
            <a:ext cx="0" cy="36004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lIns="104315" tIns="52157" rIns="104315" bIns="52157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6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solidFill>
                  <a:srgbClr val="F34840"/>
                </a:solidFill>
                <a:cs typeface="Arial" panose="020B0604020202020204" pitchFamily="34" charset="0"/>
                <a:sym typeface="Rasa Medium"/>
              </a:rPr>
              <a:t> </a:t>
            </a:r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06140" y="1117129"/>
            <a:ext cx="10081120" cy="150906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lIns="104315" tIns="52157" rIns="104315" bIns="52157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обязательный, индивидуально безвозмездный платеж, взимаемый с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организаций и физических лиц в форме отчуждения принадлежащих им на праве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собственности, хозяйственного ведения или оперативного управления денежных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средств в целях финансового обеспечения деятельности государства и (или)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муниципальных образований</a:t>
            </a: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181140" y="2943170"/>
            <a:ext cx="2331120" cy="47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 anchor="ctr">
            <a:spAutoFit/>
          </a:bodyPr>
          <a:lstStyle/>
          <a:p>
            <a:pPr algn="ctr"/>
            <a:r>
              <a:rPr lang="ru-RU" sz="2400" b="0" dirty="0" smtClean="0">
                <a:solidFill>
                  <a:srgbClr val="0070C0"/>
                </a:solidFill>
              </a:rPr>
              <a:t>ВИДЫ НАЛОГОВ</a:t>
            </a:r>
            <a:endParaRPr lang="ru-RU" sz="2400" b="0" dirty="0">
              <a:solidFill>
                <a:srgbClr val="0070C0"/>
              </a:solidFill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417478" y="4607024"/>
            <a:ext cx="2864568" cy="277829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обязательны к уплате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 всей территории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прибыль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доходы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Акцизы.</a:t>
            </a:r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546500" y="4608813"/>
            <a:ext cx="3117052" cy="277829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законами субъектов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обязательны к уплате на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территориях субъектов РФ,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организаций;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Транспортный налог.</a:t>
            </a:r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6895327" y="4251967"/>
            <a:ext cx="3456384" cy="313335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104315" tIns="52157" rIns="104315" bIns="52157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нормативными актами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представительных органов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образований </a:t>
            </a: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и обязательны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 уплате на территориях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соответствующих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образований,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Земельный налог;</a:t>
            </a:r>
          </a:p>
          <a:p>
            <a:pPr algn="ctr">
              <a:buFontTx/>
              <a:buChar char="•"/>
            </a:pPr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физических лиц.</a:t>
            </a:r>
          </a:p>
        </p:txBody>
      </p:sp>
      <p:sp>
        <p:nvSpPr>
          <p:cNvPr id="21" name="AutoShape 19"/>
          <p:cNvSpPr>
            <a:spLocks noChangeArrowheads="1"/>
          </p:cNvSpPr>
          <p:nvPr/>
        </p:nvSpPr>
        <p:spPr bwMode="auto">
          <a:xfrm>
            <a:off x="1674292" y="442949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4986660" y="442949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8371036" y="4069457"/>
            <a:ext cx="252483" cy="318620"/>
          </a:xfrm>
          <a:prstGeom prst="downArrow">
            <a:avLst>
              <a:gd name="adj1" fmla="val 50000"/>
              <a:gd name="adj2" fmla="val 33456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04315" tIns="52157" rIns="104315" bIns="52157" anchor="ctr"/>
          <a:lstStyle/>
          <a:p>
            <a:endParaRPr lang="ru-RU" dirty="0"/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1170236" y="3781425"/>
            <a:ext cx="8489024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УСТАНОВЛЕНЫ НАЛОГОВЫМ КОДЕКСОМ РОССИЙСКОЙ ФЕДЕРАЦИИ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1242244" y="3421385"/>
            <a:ext cx="1575978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>
                <a:solidFill>
                  <a:srgbClr val="0070C0"/>
                </a:solidFill>
              </a:rPr>
              <a:t>Федеральные</a:t>
            </a: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482604" y="3493393"/>
            <a:ext cx="1621246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 smtClean="0">
                <a:solidFill>
                  <a:srgbClr val="0070C0"/>
                </a:solidFill>
              </a:rPr>
              <a:t>Региональные</a:t>
            </a:r>
            <a:endParaRPr lang="ru-RU" b="0" dirty="0">
              <a:solidFill>
                <a:srgbClr val="0070C0"/>
              </a:solidFill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7794972" y="3421385"/>
            <a:ext cx="1103541" cy="3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15" tIns="52157" rIns="104315" bIns="52157">
            <a:spAutoFit/>
          </a:bodyPr>
          <a:lstStyle/>
          <a:p>
            <a:r>
              <a:rPr lang="ru-RU" b="0" dirty="0" smtClean="0">
                <a:solidFill>
                  <a:srgbClr val="0070C0"/>
                </a:solidFill>
              </a:rPr>
              <a:t>Местные</a:t>
            </a:r>
            <a:endParaRPr lang="ru-RU" b="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7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Нормативы зачисления налогов в бюджет сельского поселения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Group 2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859455"/>
              </p:ext>
            </p:extLst>
          </p:nvPr>
        </p:nvGraphicFramePr>
        <p:xfrm>
          <a:off x="634639" y="1765201"/>
          <a:ext cx="9289032" cy="4077518"/>
        </p:xfrm>
        <a:graphic>
          <a:graphicData uri="http://schemas.openxmlformats.org/drawingml/2006/table">
            <a:tbl>
              <a:tblPr/>
              <a:tblGrid>
                <a:gridCol w="6125075"/>
                <a:gridCol w="3163957"/>
              </a:tblGrid>
              <a:tr h="899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законодательством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Бюджет сельского поселения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84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06934" marR="106934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106934" marR="106934" marT="50419" marB="504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46040" y="995343"/>
            <a:ext cx="10347360" cy="1588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17478" y="138087"/>
            <a:ext cx="896399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0</a:t>
            </a:r>
            <a:r>
              <a:rPr lang="ru-RU" sz="5000" dirty="0" smtClean="0">
                <a:solidFill>
                  <a:srgbClr val="FF0000"/>
                </a:solidFill>
                <a:latin typeface="+mj-lt"/>
              </a:rPr>
              <a:t>8</a:t>
            </a:r>
            <a:endParaRPr lang="ru-RU" sz="5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7" name="Picture 2" descr="C:\Documents and Settings\User\Мои документы\Загрузки\Герб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1542" y="138087"/>
            <a:ext cx="724259" cy="8546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7742" y="566715"/>
            <a:ext cx="70009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spc="46" dirty="0">
                <a:cs typeface="Arial" panose="020B0604020202020204" pitchFamily="34" charset="0"/>
                <a:sym typeface="Rasa Medium"/>
              </a:rPr>
              <a:t>АДМИНИСТРАЦИЯ ПОЛАВСКОГО СЕЛЬСКОГО ПОСЕЛЕНИЯ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6040" y="995343"/>
            <a:ext cx="9929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Доходы, формирующие муниципальный дорожный фонд сельского поселения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(млн. рублей)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621732"/>
              </p:ext>
            </p:extLst>
          </p:nvPr>
        </p:nvGraphicFramePr>
        <p:xfrm>
          <a:off x="605374" y="2030909"/>
          <a:ext cx="9523809" cy="515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904371" y="5869657"/>
            <a:ext cx="3615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ДП – дорожный фонд поселения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81139" y="201255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81881" y="2030909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155012" y="200204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3,7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Аптека">
    <a:dk1>
      <a:sysClr val="windowText" lastClr="000000"/>
    </a:dk1>
    <a:lt1>
      <a:sysClr val="window" lastClr="FFFFFF"/>
    </a:lt1>
    <a:dk2>
      <a:srgbClr val="564B3C"/>
    </a:dk2>
    <a:lt2>
      <a:srgbClr val="ECEDD1"/>
    </a:lt2>
    <a:accent1>
      <a:srgbClr val="93A299"/>
    </a:accent1>
    <a:accent2>
      <a:srgbClr val="CF543F"/>
    </a:accent2>
    <a:accent3>
      <a:srgbClr val="B5AE53"/>
    </a:accent3>
    <a:accent4>
      <a:srgbClr val="848058"/>
    </a:accent4>
    <a:accent5>
      <a:srgbClr val="E8B54D"/>
    </a:accent5>
    <a:accent6>
      <a:srgbClr val="786C71"/>
    </a:accent6>
    <a:hlink>
      <a:srgbClr val="CCCC00"/>
    </a:hlink>
    <a:folHlink>
      <a:srgbClr val="B2B2B2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16733</TotalTime>
  <Words>3513</Words>
  <Application>Microsoft Office PowerPoint</Application>
  <PresentationFormat>Произвольный</PresentationFormat>
  <Paragraphs>1061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Танечка</dc:creator>
  <cp:lastModifiedBy>RePack by Diakov</cp:lastModifiedBy>
  <cp:revision>1883</cp:revision>
  <cp:lastPrinted>2021-11-16T10:29:17Z</cp:lastPrinted>
  <dcterms:created xsi:type="dcterms:W3CDTF">2017-03-10T15:25:40Z</dcterms:created>
  <dcterms:modified xsi:type="dcterms:W3CDTF">2024-11-21T07:59:27Z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reated">
    <vt:filetime>2017-03-03T00:00:00Z</vt:filetime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astSaved">
    <vt:filetime>2017-03-10T00:00:00Z</vt:filetime>
  </property>
  <property fmtid="{D5CDD505-2E9C-101B-9397-08002B2CF9AE}" pid="7" name="LinksUpToDate">
    <vt:bool>false</vt:bool>
  </property>
  <property fmtid="{D5CDD505-2E9C-101B-9397-08002B2CF9AE}" pid="8" name="MMClips">
    <vt:i4>0</vt:i4>
  </property>
  <property fmtid="{D5CDD505-2E9C-101B-9397-08002B2CF9AE}" pid="9" name="Notes">
    <vt:i4>17</vt:i4>
  </property>
  <property fmtid="{D5CDD505-2E9C-101B-9397-08002B2CF9AE}" pid="10" name="PresentationFormat">
    <vt:lpwstr>Произвольный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22</vt:i4>
  </property>
</Properties>
</file>