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407" r:id="rId2"/>
    <p:sldId id="387" r:id="rId3"/>
    <p:sldId id="391" r:id="rId4"/>
    <p:sldId id="395" r:id="rId5"/>
    <p:sldId id="393" r:id="rId6"/>
    <p:sldId id="419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7" r:id="rId16"/>
    <p:sldId id="418" r:id="rId17"/>
    <p:sldId id="420" r:id="rId18"/>
    <p:sldId id="421" r:id="rId19"/>
    <p:sldId id="427" r:id="rId20"/>
    <p:sldId id="423" r:id="rId21"/>
    <p:sldId id="424" r:id="rId22"/>
    <p:sldId id="428" r:id="rId23"/>
    <p:sldId id="429" r:id="rId24"/>
    <p:sldId id="430" r:id="rId25"/>
    <p:sldId id="431" r:id="rId26"/>
    <p:sldId id="432" r:id="rId27"/>
    <p:sldId id="470" r:id="rId28"/>
    <p:sldId id="477" r:id="rId29"/>
    <p:sldId id="456" r:id="rId30"/>
    <p:sldId id="457" r:id="rId31"/>
    <p:sldId id="478" r:id="rId32"/>
    <p:sldId id="458" r:id="rId33"/>
    <p:sldId id="459" r:id="rId34"/>
    <p:sldId id="475" r:id="rId35"/>
    <p:sldId id="460" r:id="rId36"/>
    <p:sldId id="463" r:id="rId37"/>
    <p:sldId id="474" r:id="rId38"/>
    <p:sldId id="465" r:id="rId39"/>
    <p:sldId id="468" r:id="rId40"/>
    <p:sldId id="471" r:id="rId41"/>
    <p:sldId id="476" r:id="rId42"/>
    <p:sldId id="466" r:id="rId43"/>
    <p:sldId id="442" r:id="rId44"/>
    <p:sldId id="454" r:id="rId45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486" autoAdjust="0"/>
  </p:normalViewPr>
  <p:slideViewPr>
    <p:cSldViewPr>
      <p:cViewPr>
        <p:scale>
          <a:sx n="80" d="100"/>
          <a:sy n="80" d="100"/>
        </p:scale>
        <p:origin x="-2034" y="-46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1.1296839749811688E-2"/>
                  <c:y val="-2.421560307926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583314169108445E-3"/>
                  <c:y val="-2.3742227458390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23429805357058E-2"/>
                  <c:y val="-2.55720980188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14.8</c:v>
                </c:pt>
                <c:pt idx="1">
                  <c:v>16.5</c:v>
                </c:pt>
                <c:pt idx="2">
                  <c:v>19.899999999999999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2.6745151842423671E-2"/>
                  <c:y val="-2.406694314393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95591366520193E-2"/>
                  <c:y val="-2.088100322369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17884776108433E-2"/>
                  <c:y val="-2.8952439393027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15.6</c:v>
                </c:pt>
                <c:pt idx="1">
                  <c:v>16.3</c:v>
                </c:pt>
                <c:pt idx="2">
                  <c:v>19.899999999999999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Профицит(+)/дефицит(-)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dLbl>
              <c:idx val="0"/>
              <c:layout>
                <c:manualLayout>
                  <c:x val="2.6259375407511016E-2"/>
                  <c:y val="-4.77194077163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23311603210351E-2"/>
                  <c:y val="-5.6159796700526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78874090373363E-2"/>
                  <c:y val="0.17157535731785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-0.79999999999999893</c:v>
                </c:pt>
                <c:pt idx="1">
                  <c:v>0.19999999999999929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932672"/>
        <c:axId val="184770560"/>
        <c:axId val="0"/>
      </c:bar3DChart>
      <c:catAx>
        <c:axId val="21193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84770560"/>
        <c:crosses val="autoZero"/>
        <c:auto val="1"/>
        <c:lblAlgn val="ctr"/>
        <c:lblOffset val="100"/>
        <c:noMultiLvlLbl val="0"/>
      </c:catAx>
      <c:valAx>
        <c:axId val="18477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2119326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 i="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 smtClean="0"/>
              <a:t>20</a:t>
            </a:r>
            <a:r>
              <a:rPr lang="ru-RU" u="sng" dirty="0" smtClean="0"/>
              <a:t>23</a:t>
            </a:r>
            <a:r>
              <a:rPr lang="en-US" u="sng" dirty="0" smtClean="0"/>
              <a:t> </a:t>
            </a:r>
            <a:r>
              <a:rPr lang="ru-RU" u="sng" dirty="0" smtClean="0"/>
              <a:t>год</a:t>
            </a:r>
          </a:p>
          <a:p>
            <a:pPr>
              <a:defRPr u="sng"/>
            </a:pPr>
            <a:r>
              <a:rPr lang="ru-RU" u="sng" dirty="0" smtClean="0"/>
              <a:t>исполнено</a:t>
            </a:r>
            <a:endParaRPr lang="ru-RU" u="sng" dirty="0"/>
          </a:p>
        </c:rich>
      </c:tx>
      <c:layout>
        <c:manualLayout>
          <c:xMode val="edge"/>
          <c:yMode val="edge"/>
          <c:x val="0.36822755513573302"/>
          <c:y val="1.4909739722904249E-2"/>
        </c:manualLayout>
      </c:layout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82388635811167E-2"/>
          <c:y val="0.19039575903304812"/>
          <c:w val="0.81286357226366035"/>
          <c:h val="0.73183656227537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dkEdge">
              <a:bevelT w="152400"/>
            </a:sp3d>
          </c:spPr>
          <c:dPt>
            <c:idx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1"/>
            <c:bubble3D val="0"/>
            <c:spPr>
              <a:solidFill>
                <a:srgbClr val="808000"/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Lbls>
            <c:dLbl>
              <c:idx val="0"/>
              <c:layout>
                <c:manualLayout>
                  <c:x val="-6.3513477557062209E-3"/>
                  <c:y val="-0.27384282037237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55287384343075E-2"/>
                  <c:y val="0.31873373113781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 ;[Red]\-#,##0.0\ 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областные средства</c:v>
                </c:pt>
                <c:pt idx="1">
                  <c:v>средства муниципального образования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1630</c:v>
                </c:pt>
                <c:pt idx="1">
                  <c:v>1807.3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38251757389633E-2"/>
          <c:y val="3.2321605362638693E-2"/>
          <c:w val="0.54772113443333881"/>
          <c:h val="0.8229276043955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2"/>
          <c:dPt>
            <c:idx val="0"/>
            <c:bubble3D val="0"/>
            <c:explosion val="13"/>
          </c:dPt>
          <c:dLbls>
            <c:dLbl>
              <c:idx val="0"/>
              <c:layout>
                <c:manualLayout>
                  <c:x val="-0.26603908591936337"/>
                  <c:y val="0.18419488982755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70418995590529E-3"/>
                  <c:y val="-4.914225347141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578362940516187E-2"/>
                  <c:y val="-5.222731764301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688934945925547E-3"/>
                  <c:y val="-7.22220917615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обустройство и ограждение пожарных открытых водоемов по адресам: п. Пола ул. Лени Голикова (около д.16), д. Новая Деревня ул. Ветеранов (напротив д. 18), ул. Центральная (напротив д. 20), пер. Цветочный (около д. 2) в сумме 180,7 тыс. рублей</c:v>
                </c:pt>
                <c:pt idx="1">
                  <c:v>расчистка и ограждение копани (открытого пожарного водоема) по адресу п. Пола ул. Пионерская д. 25 в сумме 90,0 тыс. рублей</c:v>
                </c:pt>
                <c:pt idx="2">
                  <c:v>приобретение рукавов «Универсал» 51 в сборе с ГР-50А/П 20 м в количестве 4 штук в сумме 12,8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180.7</c:v>
                </c:pt>
                <c:pt idx="1">
                  <c:v>90</c:v>
                </c:pt>
                <c:pt idx="2">
                  <c:v>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687147483742535"/>
          <c:y val="1.4992915144781495E-2"/>
          <c:w val="0.47359512055078395"/>
          <c:h val="0.9689968248418724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899689306552152E-2"/>
          <c:y val="0.17374564867092265"/>
          <c:w val="0.54772113443333881"/>
          <c:h val="0.8229276043955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2"/>
          <c:dLbls>
            <c:dLbl>
              <c:idx val="0"/>
              <c:layout>
                <c:manualLayout>
                  <c:x val="-9.0841439073819381E-3"/>
                  <c:y val="-5.062190598557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04560412827692E-2"/>
                  <c:y val="4.69196187119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578362940516187E-2"/>
                  <c:y val="-5.222731764301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688934945925547E-3"/>
                  <c:y val="-7.22220917615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оплата уличного освещения</c:v>
                </c:pt>
                <c:pt idx="1">
                  <c:v>услуги по энергосбережению и повышению эффективности энергетических ресурсов</c:v>
                </c:pt>
                <c:pt idx="2">
                  <c:v>обслуживание уличного освещения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711.3</c:v>
                </c:pt>
                <c:pt idx="1">
                  <c:v>1606.6</c:v>
                </c:pt>
                <c:pt idx="2">
                  <c:v>598.4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26236324092114"/>
          <c:y val="5.7687001753277053E-2"/>
          <c:w val="0.32020416149957315"/>
          <c:h val="0.9423129982467229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197728987966854E-2"/>
          <c:y val="5.5399189131061156E-2"/>
          <c:w val="0.54772113443333881"/>
          <c:h val="0.8229276043955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00253994766865E-3"/>
                  <c:y val="-0.17606933947020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7500890705629E-2"/>
                  <c:y val="-0.20073646908585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571511211397964E-2"/>
                  <c:y val="-1.541579118242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спил и уборка аварийных деревьев</c:v>
                </c:pt>
                <c:pt idx="1">
                  <c:v>окос травы в общественных местах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210</c:v>
                </c:pt>
                <c:pt idx="1">
                  <c:v>191.3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47874374111682"/>
          <c:y val="5.5319980870739201E-2"/>
          <c:w val="0.32020416149957315"/>
          <c:h val="0.94231299824672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768110056737031E-3"/>
          <c:y val="2.7913024094003987E-2"/>
          <c:w val="0.54772113443333881"/>
          <c:h val="0.8229276043955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3.9569453968716209E-2"/>
                  <c:y val="-7.1463921036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38953526236549"/>
                  <c:y val="3.737319230042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41115738098054E-2"/>
                  <c:y val="-3.259324000075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74245390358946E-2"/>
                  <c:y val="-2.686858747296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558964712733068E-2"/>
                  <c:y val="0.2011697473729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214073915158853E-2"/>
                  <c:y val="-7.7664530780851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728489937899619E-2"/>
                  <c:y val="-9.968445064545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7442535120618785E-2"/>
                  <c:y val="-4.967683965850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акарицидная обработка гражданских кладбищ 24,5 тыс. рублей</c:v>
                </c:pt>
                <c:pt idx="1">
                  <c:v>вывоз ТКО 59,2 тыс. рублей</c:v>
                </c:pt>
                <c:pt idx="2">
                  <c:v>приобретение бункера 68,0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24.5</c:v>
                </c:pt>
                <c:pt idx="1">
                  <c:v>59.2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31076623670167"/>
          <c:y val="8.8067415308832925E-4"/>
          <c:w val="0.37737215022085674"/>
          <c:h val="0.9991193905175971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7194143179492E-2"/>
          <c:y val="9.5561490123624027E-2"/>
          <c:w val="0.5015002164510457"/>
          <c:h val="0.752863076096567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6"/>
          </c:dPt>
          <c:dPt>
            <c:idx val="3"/>
            <c:bubble3D val="1"/>
          </c:dPt>
          <c:dPt>
            <c:idx val="4"/>
            <c:bubble3D val="0"/>
            <c:explosion val="17"/>
          </c:dPt>
          <c:dLbls>
            <c:dLbl>
              <c:idx val="0"/>
              <c:layout>
                <c:manualLayout>
                  <c:x val="-0.10152617142156618"/>
                  <c:y val="0.3032067974182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609173693344403E-2"/>
                  <c:y val="5.718276355899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469373134785776E-2"/>
                  <c:y val="-0.12113931785357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46640411601776E-2"/>
                  <c:y val="-0.13138475481415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057518513268638E-2"/>
                  <c:y val="-0.17089710732293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78132697899467E-3"/>
                  <c:y val="-0.15031187554503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002348398070713E-2"/>
                  <c:y val="-0.13592477548156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083147849472663"/>
                  <c:y val="5.8916589176545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гербицидная обработка борщевика Сосновского 478,4 тыс. рублей</c:v>
                </c:pt>
                <c:pt idx="1">
                  <c:v>приобретение  трех контейнеров к МКД 1,1 м3 66,0 тыс. рублей</c:v>
                </c:pt>
                <c:pt idx="2">
                  <c:v>санитарно-эпидемиологические услуги и работы по водолазному обследованию дна мест массового купания людей 32,8 тыс. рублей</c:v>
                </c:pt>
                <c:pt idx="3">
                  <c:v>обустройство четырех мест накопления ТКО на два контейнера 170,0 тыс. рублей</c:v>
                </c:pt>
                <c:pt idx="4">
                  <c:v>изучение и оценка расчетов, содержащихся в сметной документации по благоустройству общественной территории 95,6 тыс. рублей</c:v>
                </c:pt>
                <c:pt idx="5">
                  <c:v>аккарицидная обработка спортивной площадки 0,4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478.4</c:v>
                </c:pt>
                <c:pt idx="1">
                  <c:v>66</c:v>
                </c:pt>
                <c:pt idx="2">
                  <c:v>32.799999999999997</c:v>
                </c:pt>
                <c:pt idx="3">
                  <c:v>170</c:v>
                </c:pt>
                <c:pt idx="4">
                  <c:v>95.6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755665079358994"/>
          <c:y val="0"/>
          <c:w val="0.45514530952499532"/>
          <c:h val="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95275652515723E-2"/>
          <c:y val="6.9747957989447135E-2"/>
          <c:w val="0.54596441076724445"/>
          <c:h val="0.82184780077708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8"/>
          <c:dLbls>
            <c:dLbl>
              <c:idx val="0"/>
              <c:layout>
                <c:manualLayout>
                  <c:x val="-8.4949887852284328E-2"/>
                  <c:y val="-0.1263815055556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65531751941946E-2"/>
                  <c:y val="-0.17930580011657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305859268775026E-2"/>
                  <c:y val="0.12737454590281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938109510498583E-2"/>
                  <c:y val="1.297915147936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926285862473698E-2"/>
                  <c:y val="0.26568204750461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858492954929056E-2"/>
                  <c:y val="5.654109172896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998675777423056E-2"/>
                  <c:y val="0.25061323851817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изготовление венков для возложения на воинские захоронения в количестве 10 штук 11,5 тыс. рублей</c:v>
                </c:pt>
                <c:pt idx="1">
                  <c:v>приобретение строительных материалов 29,1 тыс. рублей</c:v>
                </c:pt>
                <c:pt idx="2">
                  <c:v>приобретение хозяйственных материалов 7,3 тыс. рублей</c:v>
                </c:pt>
                <c:pt idx="3">
                  <c:v>изготовление мемориальных надписей с фамилией и инициалами бойцов в количестве 14 штук 3,5 тыс. рублей</c:v>
                </c:pt>
                <c:pt idx="4">
                  <c:v>изготовление стендов информационных, уличных 48,6 тыс. рублей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11.5</c:v>
                </c:pt>
                <c:pt idx="1">
                  <c:v>29.1</c:v>
                </c:pt>
                <c:pt idx="2">
                  <c:v>7.3</c:v>
                </c:pt>
                <c:pt idx="3">
                  <c:v>3.5</c:v>
                </c:pt>
                <c:pt idx="4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931292004916317"/>
          <c:y val="2.662356389624897E-2"/>
          <c:w val="0.36818538761506669"/>
          <c:h val="0.97137471421175547"/>
        </c:manualLayout>
      </c:layout>
      <c:overlay val="0"/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41583524311485E-2"/>
          <c:y val="9.2813275263962713E-2"/>
          <c:w val="0.54751311784727019"/>
          <c:h val="0.81437344947207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3"/>
            <c:bubble3D val="0"/>
            <c:explosion val="39"/>
          </c:dPt>
          <c:dLbls>
            <c:dLbl>
              <c:idx val="0"/>
              <c:layout>
                <c:manualLayout>
                  <c:x val="-0.10565493869332863"/>
                  <c:y val="-6.6775364103503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34467039954172E-2"/>
                  <c:y val="-4.4306067621407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44600225040125E-2"/>
                  <c:y val="-6.00627838362567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694727679425337E-2"/>
                  <c:y val="5.3852968995842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приобретение расходных материалов 3,8 тыс. рублей</c:v>
                </c:pt>
                <c:pt idx="1">
                  <c:v>заправка картриджей 6,5 тыс. рублей</c:v>
                </c:pt>
                <c:pt idx="2">
                  <c:v>ремонт лазерных принтеров 7,3 тыс. рублей</c:v>
                </c:pt>
                <c:pt idx="3">
                  <c:v>программное обеспечение, техподдержка 54,8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3.8</c:v>
                </c:pt>
                <c:pt idx="1">
                  <c:v>6.5</c:v>
                </c:pt>
                <c:pt idx="2">
                  <c:v>7.3</c:v>
                </c:pt>
                <c:pt idx="3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48623595709807"/>
          <c:y val="3.0269429757246967E-2"/>
          <c:w val="0.3672464525693383"/>
          <c:h val="0.9532397774465550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691267032602015E-3"/>
          <c:y val="0.17824213108265749"/>
          <c:w val="0.48048756260579095"/>
          <c:h val="0.71792153302410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4"/>
          <c:dPt>
            <c:idx val="0"/>
            <c:bubble3D val="0"/>
            <c:explosion val="10"/>
          </c:dPt>
          <c:dPt>
            <c:idx val="3"/>
            <c:bubble3D val="0"/>
            <c:explosion val="0"/>
          </c:dPt>
          <c:dPt>
            <c:idx val="4"/>
            <c:bubble3D val="0"/>
            <c:explosion val="58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2.9368856135326527E-2"/>
                  <c:y val="-0.11317340607988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26614251087382E-2"/>
                  <c:y val="-0.14902575929063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10019149097146E-2"/>
                  <c:y val="-3.642585719642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898511808070457E-2"/>
                  <c:y val="0.11937801181813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25732916988735E-2"/>
                  <c:y val="0.15555411377902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810921999363835E-2"/>
                  <c:y val="-1.5485909551716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09466437885503E-2"/>
                  <c:y val="0.1565691919647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570977710295567E-2"/>
                  <c:y val="-3.5817851835907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зимнее содержание дорог местного значения 922,4  тыс. рублей</c:v>
                </c:pt>
                <c:pt idx="1">
                  <c:v>летнее содержание дорог местного значения 295,2 тыс. рублей</c:v>
                </c:pt>
                <c:pt idx="2">
                  <c:v>проверка сметной стоимости, предоставленной сметной документации 55,8 тыс. рублей</c:v>
                </c:pt>
                <c:pt idx="3">
                  <c:v>контроль за работами 87,6 тыс. рублей</c:v>
                </c:pt>
                <c:pt idx="4">
                  <c:v>ремонт дорог 4092,4 тыс. рублей</c:v>
                </c:pt>
                <c:pt idx="5">
                  <c:v>разработка сметной документации 94,7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922.4</c:v>
                </c:pt>
                <c:pt idx="1">
                  <c:v>295.2</c:v>
                </c:pt>
                <c:pt idx="2">
                  <c:v>55.8</c:v>
                </c:pt>
                <c:pt idx="3">
                  <c:v>87.6</c:v>
                </c:pt>
                <c:pt idx="4">
                  <c:v>4092.4</c:v>
                </c:pt>
                <c:pt idx="5">
                  <c:v>94.7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687970337507573"/>
          <c:y val="0"/>
          <c:w val="0.46312029662492427"/>
          <c:h val="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55452658085257E-2"/>
          <c:y val="4.6219660682928543E-2"/>
          <c:w val="0.54371669059710681"/>
          <c:h val="0.815305952181798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3"/>
          </c:dPt>
          <c:dLbls>
            <c:dLbl>
              <c:idx val="0"/>
              <c:layout>
                <c:manualLayout>
                  <c:x val="-7.3977272573021599E-2"/>
                  <c:y val="-0.10380857336547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46531426179403E-3"/>
                  <c:y val="0.12523269321201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описание местоположения границ территориальных зон в координатах характерных точек и внесение сведений о границах сельского поселения в Единый государственный реестр недвижимости на сумму 48,9 тыс. рублей</c:v>
                </c:pt>
                <c:pt idx="1">
                  <c:v>кадастровые работы по изменению Правил землепользования и застройки в сумме 86,5 тыс. рублей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48.9</c:v>
                </c:pt>
                <c:pt idx="1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40593906503491"/>
          <c:y val="1.8698880765266247E-2"/>
          <c:w val="0.39963755067707085"/>
          <c:h val="0.962008483748834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58351571155807E-2"/>
          <c:y val="6.0572003481133722E-2"/>
          <c:w val="0.95338620111381067"/>
          <c:h val="0.567727404810151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доходы бюджета сельского поселения</c:v>
                </c:pt>
              </c:strCache>
            </c:strRef>
          </c:tx>
          <c:spPr>
            <a:solidFill>
              <a:srgbClr val="FFC000"/>
            </a:solidFill>
            <a:ln w="13763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9.3647181662259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2431454441508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1215727220754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3763">
                <a:noFill/>
              </a:ln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14.8</c:v>
                </c:pt>
                <c:pt idx="1">
                  <c:v>16.5</c:v>
                </c:pt>
                <c:pt idx="2">
                  <c:v>19.899999999999999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5992832"/>
        <c:axId val="199870720"/>
      </c:barChart>
      <c:catAx>
        <c:axId val="17599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161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/>
            </a:pPr>
            <a:endParaRPr lang="ru-RU"/>
          </a:p>
        </c:txPr>
        <c:crossAx val="199870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8707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68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75992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177603599660443"/>
          <c:y val="0"/>
          <c:w val="0.27593173793013326"/>
          <c:h val="0.21988331974899331"/>
        </c:manualLayout>
      </c:layout>
      <c:overlay val="0"/>
      <c:spPr>
        <a:noFill/>
        <a:ln w="13763">
          <a:noFill/>
        </a:ln>
      </c:spPr>
      <c:txPr>
        <a:bodyPr/>
        <a:lstStyle/>
        <a:p>
          <a:pPr>
            <a:lnSpc>
              <a:spcPts val="1100"/>
            </a:lnSpc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10109962251762"/>
          <c:y val="9.1322908339062495E-2"/>
          <c:w val="0.53643972964504727"/>
          <c:h val="0.5987393035048500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38086">
              <a:solidFill>
                <a:srgbClr val="00B05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394365878971521E-2"/>
                  <c:y val="9.86777517128773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721666320861955E-2"/>
                  <c:y val="1.923111701303130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123971887639271E-2"/>
                  <c:y val="1.4423822170781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3.1</c:v>
                </c:pt>
                <c:pt idx="1">
                  <c:v>3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415232"/>
        <c:axId val="199874752"/>
      </c:barChart>
      <c:catAx>
        <c:axId val="17641523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99874752"/>
        <c:crosses val="autoZero"/>
        <c:auto val="0"/>
        <c:lblAlgn val="ctr"/>
        <c:lblOffset val="100"/>
        <c:noMultiLvlLbl val="0"/>
      </c:catAx>
      <c:valAx>
        <c:axId val="199874752"/>
        <c:scaling>
          <c:orientation val="minMax"/>
          <c:min val="0"/>
        </c:scaling>
        <c:delete val="0"/>
        <c:axPos val="b"/>
        <c:numFmt formatCode="#,##0" sourceLinked="0"/>
        <c:majorTickMark val="cross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17641523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0" b="1" baseline="0"/>
            </a:pPr>
            <a:endParaRPr lang="ru-RU"/>
          </a:p>
        </c:txPr>
      </c:legendEntry>
      <c:layout>
        <c:manualLayout>
          <c:xMode val="edge"/>
          <c:yMode val="edge"/>
          <c:x val="0.14712124827465428"/>
          <c:y val="0.86318421352996888"/>
          <c:w val="0.75141255804954366"/>
          <c:h val="9.9606619368103874E-2"/>
        </c:manualLayout>
      </c:layout>
      <c:overlay val="0"/>
      <c:spPr>
        <a:noFill/>
        <a:ln w="25391">
          <a:noFill/>
        </a:ln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1656789334087"/>
          <c:y val="4.9572547332842977E-2"/>
          <c:w val="0.7839769932317916"/>
          <c:h val="0.68351906960045949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38086">
              <a:solidFill>
                <a:srgbClr val="00B0F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chemeClr val="accent3">
                    <a:lumMod val="75000"/>
                  </a:schemeClr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9.2225476288779071E-2"/>
                  <c:y val="7.22848674884006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521838035307782E-2"/>
                  <c:y val="-0.136100852869239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48783473554504"/>
                  <c:y val="0.143272360775650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11.7</c:v>
                </c:pt>
                <c:pt idx="1">
                  <c:v>13.5</c:v>
                </c:pt>
                <c:pt idx="2">
                  <c:v>15.6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96416"/>
        <c:axId val="176070656"/>
      </c:lineChart>
      <c:catAx>
        <c:axId val="1759964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76070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070656"/>
        <c:scaling>
          <c:orientation val="minMax"/>
        </c:scaling>
        <c:delete val="0"/>
        <c:axPos val="l"/>
        <c:numFmt formatCode="#,##0" sourceLinked="0"/>
        <c:majorTickMark val="cross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175996416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24126603091880891"/>
          <c:y val="0.88140408603319265"/>
          <c:w val="0.57382476075113753"/>
          <c:h val="9.6769226462107033E-2"/>
        </c:manualLayout>
      </c:layout>
      <c:overlay val="0"/>
      <c:spPr>
        <a:noFill/>
        <a:ln w="25391">
          <a:noFill/>
        </a:ln>
      </c:spPr>
      <c:txPr>
        <a:bodyPr/>
        <a:lstStyle/>
        <a:p>
          <a:pPr>
            <a:defRPr sz="1500" b="1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3251E-2"/>
          <c:w val="0.87934757668502195"/>
          <c:h val="0.704395893996282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96588033428654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 исполнено</c:v>
                </c:pt>
                <c:pt idx="1">
                  <c:v>2023 год исполнено</c:v>
                </c:pt>
                <c:pt idx="2">
                  <c:v>2024 год исполнено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3.1</c:v>
                </c:pt>
                <c:pt idx="1">
                  <c:v>2.9</c:v>
                </c:pt>
                <c:pt idx="2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7454180754022829E-4"/>
                  <c:y val="-1.7343689001663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627988399648906E-3"/>
                  <c:y val="-2.2519475030551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84027943605467E-2"/>
                  <c:y val="-2.237025369163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13101402354221E-2"/>
                  <c:y val="-5.198252825709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 исполнено</c:v>
                </c:pt>
                <c:pt idx="1">
                  <c:v>2023 год исполнено</c:v>
                </c:pt>
                <c:pt idx="2">
                  <c:v>2024 год исполнено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75995392"/>
        <c:axId val="176074112"/>
        <c:axId val="0"/>
      </c:bar3DChart>
      <c:catAx>
        <c:axId val="1759953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76074112"/>
        <c:crosses val="autoZero"/>
        <c:auto val="1"/>
        <c:lblAlgn val="r"/>
        <c:lblOffset val="100"/>
        <c:noMultiLvlLbl val="0"/>
      </c:catAx>
      <c:valAx>
        <c:axId val="1760741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 b="1" baseline="0"/>
            </a:pPr>
            <a:endParaRPr lang="ru-RU"/>
          </a:p>
        </c:txPr>
        <c:crossAx val="17599539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618"/>
          <c:y val="0.91934651110193344"/>
          <c:w val="0.83342955645517847"/>
          <c:h val="5.8433019384139064E-2"/>
        </c:manualLayout>
      </c:layout>
      <c:overlay val="0"/>
      <c:txPr>
        <a:bodyPr/>
        <a:lstStyle/>
        <a:p>
          <a:pPr>
            <a:defRPr sz="1200" b="1" i="0" baseline="0">
              <a:latin typeface="Times New Roman Cyr" pitchFamily="18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723585336406326E-2"/>
          <c:y val="0"/>
          <c:w val="0.9857607177165008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33"/>
          </c:dPt>
          <c:dPt>
            <c:idx val="2"/>
            <c:bubble3D val="0"/>
            <c:spPr>
              <a:solidFill>
                <a:srgbClr val="E3399E"/>
              </a:solidFill>
            </c:spPr>
          </c:dPt>
          <c:dPt>
            <c:idx val="3"/>
            <c:bubble3D val="0"/>
            <c:explosion val="59"/>
            <c:spPr>
              <a:solidFill>
                <a:srgbClr val="00B050"/>
              </a:solidFill>
            </c:spPr>
          </c:dPt>
          <c:dPt>
            <c:idx val="4"/>
            <c:bubble3D val="0"/>
            <c:explosion val="7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0.247304452586452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доходы физических лиц</a:t>
                    </a:r>
                  </a:p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7,0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22414780465049022"/>
                  <c:y val="0.118158403090792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физических лиц</a:t>
                    </a:r>
                  </a:p>
                  <a:p>
                    <a:r>
                      <a:rPr lang="ru-RU" dirty="0" smtClean="0"/>
                      <a:t>0,9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20,9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4.7798410747412243E-2"/>
                  <c:y val="-0.279120897976950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dirty="0" smtClean="0"/>
                      <a:t>1,8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23496613206267078"/>
                  <c:y val="-6.7094272588276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1,1</a:t>
                    </a:r>
                  </a:p>
                  <a:p>
                    <a:r>
                      <a:rPr lang="ru-RU" dirty="0" smtClean="0"/>
                      <a:t>25,6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"/>
                  <c:y val="-9.7980743961151973E-2"/>
                </c:manualLayout>
              </c:layout>
              <c:tx>
                <c:rich>
                  <a:bodyPr/>
                  <a:lstStyle/>
                  <a:p>
                    <a:pPr>
                      <a:tabLst/>
                      <a:defRPr sz="1300" b="1" baseline="0"/>
                    </a:pPr>
                    <a:r>
                      <a:rPr lang="ru-RU" dirty="0" err="1" smtClean="0"/>
                      <a:t>Неналого</a:t>
                    </a:r>
                    <a:r>
                      <a:rPr lang="ru-RU" dirty="0" smtClean="0"/>
                      <a:t>-</a:t>
                    </a:r>
                  </a:p>
                  <a:p>
                    <a:pPr>
                      <a:tabLst/>
                      <a:defRPr sz="1300" b="1" baseline="0"/>
                    </a:pPr>
                    <a:r>
                      <a:rPr lang="ru-RU" dirty="0" smtClean="0"/>
                      <a:t>вые доходы</a:t>
                    </a:r>
                  </a:p>
                  <a:p>
                    <a:pPr>
                      <a:tabLst/>
                      <a:defRPr sz="1300" b="1" baseline="0"/>
                    </a:pPr>
                    <a:r>
                      <a:rPr lang="ru-RU" dirty="0" smtClean="0"/>
                      <a:t>0,2</a:t>
                    </a:r>
                  </a:p>
                  <a:p>
                    <a:pPr>
                      <a:tabLst/>
                      <a:defRPr sz="1300" b="1" baseline="0"/>
                    </a:pPr>
                    <a:r>
                      <a:rPr lang="ru-RU" dirty="0" smtClean="0"/>
                      <a:t>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4290596974532899"/>
                  <c:y val="4.9032247503027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1588582557173246"/>
                  <c:y val="6.16216518775268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10748364549212849"/>
                  <c:y val="2.81050038340430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1.7906883724170569E-2"/>
                  <c:y val="-1.76678490291259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300" b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Акцизы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6.9767441860465116</c:v>
                </c:pt>
                <c:pt idx="1">
                  <c:v>20.930232558139537</c:v>
                </c:pt>
                <c:pt idx="2">
                  <c:v>41.860465116279073</c:v>
                </c:pt>
                <c:pt idx="3">
                  <c:v>25.581395348837212</c:v>
                </c:pt>
                <c:pt idx="4">
                  <c:v>4.6511627906976747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24050309576795"/>
          <c:y val="0.36689687664168757"/>
          <c:w val="0.53575966192945845"/>
          <c:h val="0.54747340918566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62"/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00CCFF"/>
              </a:solidFill>
            </c:spPr>
          </c:dPt>
          <c:dPt>
            <c:idx val="4"/>
            <c:bubble3D val="0"/>
            <c:spPr>
              <a:solidFill>
                <a:srgbClr val="808000"/>
              </a:solidFill>
            </c:spPr>
          </c:dPt>
          <c:dPt>
            <c:idx val="5"/>
            <c:bubble3D val="0"/>
            <c:spPr>
              <a:solidFill>
                <a:srgbClr val="2F6291"/>
              </a:solidFill>
            </c:spPr>
          </c:dPt>
          <c:dPt>
            <c:idx val="6"/>
            <c:bubble3D val="0"/>
            <c:spPr>
              <a:solidFill>
                <a:srgbClr val="A78ADC"/>
              </a:solidFill>
            </c:spPr>
          </c:dPt>
          <c:dLbls>
            <c:dLbl>
              <c:idx val="0"/>
              <c:layout>
                <c:manualLayout>
                  <c:x val="0.28174337610108258"/>
                  <c:y val="0.156570249196466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</a:t>
                    </a:r>
                  </a:p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6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5.9531041918564571E-2"/>
                  <c:y val="0.242929248625787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экономика</a:t>
                    </a:r>
                  </a:p>
                  <a:p>
                    <a:r>
                      <a:rPr lang="ru-RU" dirty="0" smtClean="0"/>
                      <a:t>5,8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22872855234747996"/>
                  <c:y val="-6.759480021802094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</a:t>
                    </a:r>
                  </a:p>
                  <a:p>
                    <a:r>
                      <a:rPr lang="ru-RU" dirty="0" smtClean="0"/>
                      <a:t>7,5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8435835514023827"/>
                  <c:y val="0.204380724653822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ЖКХ</a:t>
                    </a:r>
                  </a:p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26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delete val="1"/>
            </c:dLbl>
            <c:dLbl>
              <c:idx val="5"/>
              <c:layout>
                <c:manualLayout>
                  <c:x val="2.1681702419840673E-2"/>
                  <c:y val="-0.140195804967765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endParaRPr lang="ru-RU" baseline="0" dirty="0" smtClean="0"/>
                  </a:p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0,5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4896114277261424"/>
                  <c:y val="-0.10524857059219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оборона</a:t>
                    </a:r>
                  </a:p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36620701125298472"/>
                  <c:y val="-3.66267454249586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</a:t>
                    </a:r>
                    <a:r>
                      <a:rPr lang="ru-RU" smtClean="0"/>
                      <a:t>. безопасность </a:t>
                    </a:r>
                    <a:r>
                      <a:rPr lang="ru-RU" dirty="0" smtClean="0"/>
                      <a:t>и </a:t>
                    </a:r>
                    <a:r>
                      <a:rPr lang="ru-RU" dirty="0" err="1" smtClean="0"/>
                      <a:t>правоохран</a:t>
                    </a:r>
                    <a:r>
                      <a:rPr lang="ru-RU" dirty="0" smtClean="0"/>
                      <a:t>. деятельность</a:t>
                    </a:r>
                  </a:p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0.32864350408294374"/>
                  <c:y val="-5.51780488694347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</a:t>
                    </a:r>
                  </a:p>
                  <a:p>
                    <a:r>
                      <a:rPr lang="en-US" dirty="0" smtClean="0"/>
                      <a:t>0,01</a:t>
                    </a:r>
                    <a:r>
                      <a:rPr lang="en-US" dirty="0"/>
                      <a:t>
0,1%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6.4379835195087581E-2"/>
                  <c:y val="-1.34144028013497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Общегосударственные вопросы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Образование</c:v>
                </c:pt>
                <c:pt idx="6">
                  <c:v>Нац. безопасность и правоохранит. деятельность</c:v>
                </c:pt>
                <c:pt idx="7">
                  <c:v>Национальная оборона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0.6</c:v>
                </c:pt>
                <c:pt idx="1">
                  <c:v>5.8</c:v>
                </c:pt>
                <c:pt idx="2">
                  <c:v>7.5</c:v>
                </c:pt>
                <c:pt idx="3">
                  <c:v>5.2</c:v>
                </c:pt>
                <c:pt idx="4">
                  <c:v>0.1</c:v>
                </c:pt>
                <c:pt idx="5">
                  <c:v>0.1</c:v>
                </c:pt>
                <c:pt idx="6">
                  <c:v>0.3</c:v>
                </c:pt>
                <c:pt idx="7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Общегосударственные вопросы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Образование</c:v>
                </c:pt>
                <c:pt idx="6">
                  <c:v>Нац. безопасность и правоохранит. деятельность</c:v>
                </c:pt>
                <c:pt idx="7">
                  <c:v>Национальная оборона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3.0150753768844223</c:v>
                </c:pt>
                <c:pt idx="1">
                  <c:v>29.145728643216081</c:v>
                </c:pt>
                <c:pt idx="2">
                  <c:v>37.688442211055282</c:v>
                </c:pt>
                <c:pt idx="3">
                  <c:v>26.13065326633166</c:v>
                </c:pt>
                <c:pt idx="4">
                  <c:v>0.50251256281407042</c:v>
                </c:pt>
                <c:pt idx="5">
                  <c:v>0.50251256281407042</c:v>
                </c:pt>
                <c:pt idx="6">
                  <c:v>1.5075376884422111</c:v>
                </c:pt>
                <c:pt idx="7">
                  <c:v>1.5075376884422111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90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исполнение 2023 год</c:v>
                </c:pt>
                <c:pt idx="1">
                  <c:v>уточненный план 2024 год</c:v>
                </c:pt>
                <c:pt idx="2">
                  <c:v>исполнение 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9.5</c:v>
                </c:pt>
                <c:pt idx="1">
                  <c:v>12.8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непрограммные направления деятельности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9000000" scaled="0"/>
            </a:gra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исполнение 2023 год</c:v>
                </c:pt>
                <c:pt idx="1">
                  <c:v>уточненный план 2024 год</c:v>
                </c:pt>
                <c:pt idx="2">
                  <c:v>исполнение 2024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6.8</c:v>
                </c:pt>
                <c:pt idx="1">
                  <c:v>8</c:v>
                </c:pt>
                <c:pt idx="2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414720"/>
        <c:axId val="176078144"/>
      </c:barChart>
      <c:catAx>
        <c:axId val="17641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 i="0" baseline="0"/>
            </a:pPr>
            <a:endParaRPr lang="ru-RU"/>
          </a:p>
        </c:txPr>
        <c:crossAx val="176078144"/>
        <c:crosses val="autoZero"/>
        <c:auto val="1"/>
        <c:lblAlgn val="ctr"/>
        <c:lblOffset val="100"/>
        <c:noMultiLvlLbl val="0"/>
      </c:catAx>
      <c:valAx>
        <c:axId val="17607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4147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 smtClean="0"/>
              <a:t>20</a:t>
            </a:r>
            <a:r>
              <a:rPr lang="ru-RU" u="sng" dirty="0" smtClean="0"/>
              <a:t>24</a:t>
            </a:r>
            <a:r>
              <a:rPr lang="en-US" u="sng" dirty="0" smtClean="0"/>
              <a:t> </a:t>
            </a:r>
            <a:r>
              <a:rPr lang="ru-RU" u="sng" dirty="0" smtClean="0"/>
              <a:t>год</a:t>
            </a:r>
          </a:p>
          <a:p>
            <a:pPr>
              <a:defRPr u="sng"/>
            </a:pPr>
            <a:r>
              <a:rPr lang="ru-RU" u="sng" dirty="0" smtClean="0"/>
              <a:t>исполнено</a:t>
            </a:r>
            <a:endParaRPr lang="ru-RU" u="sng" dirty="0"/>
          </a:p>
        </c:rich>
      </c:tx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4401672312587"/>
          <c:y val="0.16755821047053743"/>
          <c:w val="0.80713065875304457"/>
          <c:h val="0.74226064575884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w="152400"/>
            </a:sp3d>
          </c:spPr>
          <c:explosion val="2"/>
          <c:dPt>
            <c:idx val="0"/>
            <c:bubble3D val="0"/>
            <c:explosion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1"/>
            <c:bubble3D val="0"/>
            <c:explosion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Lbls>
            <c:dLbl>
              <c:idx val="0"/>
              <c:layout>
                <c:manualLayout>
                  <c:x val="-1.2910729117089877E-2"/>
                  <c:y val="-0.385992305397354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5495954534001512E-2"/>
                  <c:y val="0.37496983163603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6495585915992423"/>
                  <c:y val="8.825949691191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3"/>
                <c:pt idx="0">
                  <c:v>областные средства</c:v>
                </c:pt>
                <c:pt idx="1">
                  <c:v>областные средства</c:v>
                </c:pt>
                <c:pt idx="2">
                  <c:v>субсидии муниципальным образованиям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3268.3</c:v>
                </c:pt>
                <c:pt idx="1">
                  <c:v>0</c:v>
                </c:pt>
                <c:pt idx="2">
                  <c:v>2279.8000000000002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0.09245</cdr:x>
      <cdr:y>0.15085</cdr:y>
    </cdr:from>
    <cdr:to>
      <cdr:x>0.25812</cdr:x>
      <cdr:y>0.3736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4968" y="765248"/>
          <a:ext cx="1675458" cy="1129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Calibri" pitchFamily="34" charset="0"/>
              <a:cs typeface="Calibri" pitchFamily="34" charset="0"/>
            </a:rPr>
            <a:t>Физическая культура и </a:t>
          </a:r>
          <a:r>
            <a:rPr lang="ru-RU" sz="1600" b="1" dirty="0" smtClean="0">
              <a:latin typeface="Calibri" pitchFamily="34" charset="0"/>
              <a:cs typeface="Calibri" pitchFamily="34" charset="0"/>
            </a:rPr>
            <a:t>спорт 0,1 </a:t>
          </a:r>
        </a:p>
        <a:p xmlns:a="http://schemas.openxmlformats.org/drawingml/2006/main">
          <a:pPr algn="ctr"/>
          <a:r>
            <a:rPr lang="ru-RU" sz="1600" b="1" dirty="0" smtClean="0">
              <a:latin typeface="Calibri" pitchFamily="34" charset="0"/>
              <a:cs typeface="Calibri" pitchFamily="34" charset="0"/>
            </a:rPr>
            <a:t>0,5%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 </a:t>
          </a:r>
          <a:endParaRPr lang="ru-RU" sz="12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0.2154</cdr:x>
      <cdr:y>0.34522</cdr:y>
    </cdr:from>
    <cdr:to>
      <cdr:x>0.43612</cdr:x>
      <cdr:y>0.40199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2178389" y="1751268"/>
          <a:ext cx="2232207" cy="28800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01791" y="4564698"/>
            <a:ext cx="5613999" cy="432428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045441" cy="48018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3972141" y="0"/>
            <a:ext cx="3045441" cy="48018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9129720"/>
            <a:ext cx="3045441" cy="48018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3972141" y="9129720"/>
            <a:ext cx="3045441" cy="48018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048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03362" y="2138351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Отчет об исполнении бюджета Полавского сельского поселения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 2024 год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2244" y="5317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72068" y="427593"/>
            <a:ext cx="724259" cy="85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8208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какого бюджета происходит финансирование?</a:t>
            </a:r>
          </a:p>
        </p:txBody>
      </p:sp>
      <p:graphicFrame>
        <p:nvGraphicFramePr>
          <p:cNvPr id="9" name="Group 5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1532"/>
              </p:ext>
            </p:extLst>
          </p:nvPr>
        </p:nvGraphicFramePr>
        <p:xfrm>
          <a:off x="703230" y="1638285"/>
          <a:ext cx="9306635" cy="5760336"/>
        </p:xfrm>
        <a:graphic>
          <a:graphicData uri="http://schemas.openxmlformats.org/drawingml/2006/table">
            <a:tbl>
              <a:tblPr/>
              <a:tblGrid>
                <a:gridCol w="3143272"/>
                <a:gridCol w="1572221"/>
                <a:gridCol w="1347814"/>
                <a:gridCol w="1823101"/>
                <a:gridCol w="1420227"/>
              </a:tblGrid>
              <a:tr h="3877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Расходное полномочие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Финансирование (Бюджет)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поселения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90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5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3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5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0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92540" y="163589"/>
            <a:ext cx="798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488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366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7478" y="1566847"/>
            <a:ext cx="4793269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– Расходы = -Дефицит (+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" name="Picture 6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0" y="2424103"/>
            <a:ext cx="2274203" cy="157163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31792" y="2209789"/>
            <a:ext cx="1095331" cy="714269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742" y="2209789"/>
            <a:ext cx="2610229" cy="190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703626" y="1924037"/>
            <a:ext cx="1095331" cy="63549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pic>
        <p:nvPicPr>
          <p:cNvPr id="15" name="Picture 9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4" y="1495409"/>
            <a:ext cx="2610229" cy="26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356633" y="2193577"/>
            <a:ext cx="1095331" cy="714269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1895" y="2272357"/>
            <a:ext cx="2021722" cy="127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9388287" y="1796177"/>
            <a:ext cx="1095331" cy="63549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203296" y="3852863"/>
            <a:ext cx="1225753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Доходы</a:t>
            </a:r>
            <a:r>
              <a:rPr lang="ru-RU" dirty="0">
                <a:solidFill>
                  <a:srgbClr val="800000"/>
                </a:solidFill>
              </a:rPr>
              <a:t>  </a:t>
            </a:r>
            <a:r>
              <a:rPr lang="ru-RU" dirty="0"/>
              <a:t> 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561146" y="3852863"/>
            <a:ext cx="1225753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Доходы</a:t>
            </a:r>
            <a:r>
              <a:rPr lang="ru-RU" dirty="0">
                <a:solidFill>
                  <a:srgbClr val="800000"/>
                </a:solidFill>
              </a:rPr>
              <a:t>  </a:t>
            </a:r>
            <a:r>
              <a:rPr lang="ru-RU" dirty="0"/>
              <a:t>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9061476" y="3924301"/>
            <a:ext cx="1137909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Расходы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32122" y="3852863"/>
            <a:ext cx="1137909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Расходы</a:t>
            </a:r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1131858" y="4352929"/>
            <a:ext cx="3453077" cy="952359"/>
          </a:xfrm>
          <a:prstGeom prst="ellipse">
            <a:avLst/>
          </a:prstGeom>
          <a:solidFill>
            <a:srgbClr val="E1C0BD"/>
          </a:solidFill>
          <a:ln w="9525">
            <a:solidFill>
              <a:srgbClr val="E1C0BD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 smtClean="0">
                <a:solidFill>
                  <a:srgbClr val="740000"/>
                </a:solidFill>
              </a:rPr>
              <a:t>Дефицит</a:t>
            </a:r>
          </a:p>
          <a:p>
            <a:pPr algn="ctr"/>
            <a:r>
              <a:rPr lang="ru-RU" sz="1600" dirty="0" smtClean="0">
                <a:solidFill>
                  <a:srgbClr val="740000"/>
                </a:solidFill>
              </a:rPr>
              <a:t>( расходы больше доходов)</a:t>
            </a:r>
            <a:endParaRPr lang="ru-RU" sz="1600" dirty="0">
              <a:solidFill>
                <a:srgbClr val="740000"/>
              </a:solidFill>
            </a:endParaRP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6561146" y="4281491"/>
            <a:ext cx="3284137" cy="952359"/>
          </a:xfrm>
          <a:prstGeom prst="ellipse">
            <a:avLst/>
          </a:prstGeom>
          <a:solidFill>
            <a:srgbClr val="7D9EC5"/>
          </a:solidFill>
          <a:ln w="9525">
            <a:solidFill>
              <a:srgbClr val="7D9EC5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 err="1" smtClean="0">
                <a:solidFill>
                  <a:srgbClr val="800000"/>
                </a:solidFill>
                <a:latin typeface="Times New Roman Cyr" pitchFamily="18" charset="-52"/>
              </a:rPr>
              <a:t>Профицит</a:t>
            </a:r>
            <a:endParaRPr lang="ru-RU" dirty="0" smtClean="0">
              <a:solidFill>
                <a:srgbClr val="800000"/>
              </a:solidFill>
              <a:latin typeface="Times New Roman Cyr" pitchFamily="18" charset="-52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 Cyr" pitchFamily="18" charset="-52"/>
              </a:rPr>
              <a:t>(доходы больше расходов)</a:t>
            </a:r>
            <a:endParaRPr lang="ru-RU" dirty="0">
              <a:solidFill>
                <a:srgbClr val="800000"/>
              </a:solidFill>
              <a:latin typeface="Times New Roman Cyr" pitchFamily="18" charset="-52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5918204" y="5424499"/>
            <a:ext cx="4463009" cy="1509069"/>
          </a:xfrm>
          <a:prstGeom prst="flowChartAlternateProcess">
            <a:avLst/>
          </a:prstGeom>
          <a:solidFill>
            <a:srgbClr val="7D9EC5"/>
          </a:solidFill>
          <a:ln w="9525">
            <a:solidFill>
              <a:srgbClr val="7D9EC5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(например, накапливать резервы, остатки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погашать долг).</a:t>
            </a: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774668" y="5495937"/>
            <a:ext cx="4210526" cy="1509069"/>
          </a:xfrm>
          <a:prstGeom prst="flowChartAlternateProcess">
            <a:avLst/>
          </a:prstGeom>
          <a:solidFill>
            <a:srgbClr val="E1C0BD"/>
          </a:solidFill>
          <a:ln w="9525">
            <a:solidFill>
              <a:srgbClr val="E1C0BD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 об источниках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покрытия дефицита (например, </a:t>
            </a:r>
            <a:r>
              <a:rPr lang="ru-RU" sz="1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</a:t>
            </a:r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имеющиеся накопления, остатки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взять в долг</a:t>
            </a:r>
            <a:r>
              <a:rPr lang="ru-RU" sz="1600" dirty="0">
                <a:solidFill>
                  <a:srgbClr val="800000"/>
                </a:solidFill>
                <a:latin typeface="Times New Roman Cyr" pitchFamily="18" charset="-52"/>
              </a:rPr>
              <a:t>).</a:t>
            </a:r>
          </a:p>
        </p:txBody>
      </p:sp>
      <p:pic>
        <p:nvPicPr>
          <p:cNvPr id="28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4974" y="163589"/>
            <a:ext cx="790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366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46172" y="5210185"/>
            <a:ext cx="3874502" cy="12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дефицитном бюджете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растет долг и (или)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снижаются остатки средств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(накопления)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989642" y="5210185"/>
            <a:ext cx="4210526" cy="12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бюджете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снижается долг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(или)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растут остатки средств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(накопления)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631924" y="1566847"/>
            <a:ext cx="3115195" cy="714269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4315" tIns="52157" rIns="104315" bIns="52157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346832" y="1566847"/>
            <a:ext cx="3200594" cy="714269"/>
          </a:xfrm>
          <a:prstGeom prst="roundRect">
            <a:avLst>
              <a:gd name="adj" fmla="val 16667"/>
            </a:avLst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4315" tIns="52157" rIns="104315" bIns="52157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305115" y="2113047"/>
            <a:ext cx="3958043" cy="2858827"/>
          </a:xfrm>
          <a:prstGeom prst="roundRect">
            <a:avLst>
              <a:gd name="adj" fmla="val 16667"/>
            </a:avLst>
          </a:prstGeom>
          <a:solidFill>
            <a:srgbClr val="D0CE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020608" y="2113047"/>
            <a:ext cx="3958043" cy="2858827"/>
          </a:xfrm>
          <a:prstGeom prst="roundRect">
            <a:avLst>
              <a:gd name="adj" fmla="val 16667"/>
            </a:avLst>
          </a:prstGeom>
          <a:solidFill>
            <a:srgbClr val="D0CE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388657" y="2510446"/>
            <a:ext cx="3789103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 dirty="0">
                <a:latin typeface="Times New Roman Cyr" pitchFamily="18" charset="-52"/>
              </a:rPr>
              <a:t>Накопленные резервы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472200" y="3702646"/>
            <a:ext cx="3705560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 dirty="0">
                <a:latin typeface="Times New Roman Cyr" pitchFamily="18" charset="-52"/>
              </a:rPr>
              <a:t>Муниципальный долг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4503852" y="2590977"/>
            <a:ext cx="588509" cy="633739"/>
          </a:xfrm>
          <a:prstGeom prst="downArrow">
            <a:avLst>
              <a:gd name="adj1" fmla="val 50000"/>
              <a:gd name="adj2" fmla="val 28549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4503853" y="3781426"/>
            <a:ext cx="651630" cy="635490"/>
          </a:xfrm>
          <a:prstGeom prst="upArrow">
            <a:avLst>
              <a:gd name="adj1" fmla="val 50000"/>
              <a:gd name="adj2" fmla="val 2585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273091" y="2510446"/>
            <a:ext cx="3536619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Накопленные резервы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189549" y="3860206"/>
            <a:ext cx="3620161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Муниципальный долг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9221202" y="2590977"/>
            <a:ext cx="651628" cy="635490"/>
          </a:xfrm>
          <a:prstGeom prst="upArrow">
            <a:avLst>
              <a:gd name="adj1" fmla="val 50000"/>
              <a:gd name="adj2" fmla="val 2585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9135804" y="3940736"/>
            <a:ext cx="672050" cy="63373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pic>
        <p:nvPicPr>
          <p:cNvPr id="2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2134" y="163589"/>
            <a:ext cx="7855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08" y="1066781"/>
            <a:ext cx="9600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668" indent="-405668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налоговой политики на 2024 год </a:t>
            </a:r>
          </a:p>
        </p:txBody>
      </p:sp>
      <p:sp>
        <p:nvSpPr>
          <p:cNvPr id="9" name="_s2056"/>
          <p:cNvSpPr>
            <a:spLocks noChangeArrowheads="1"/>
          </p:cNvSpPr>
          <p:nvPr/>
        </p:nvSpPr>
        <p:spPr bwMode="auto">
          <a:xfrm>
            <a:off x="774668" y="1852599"/>
            <a:ext cx="9187421" cy="507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сохранения бюджетной устойчивости</a:t>
            </a:r>
          </a:p>
        </p:txBody>
      </p:sp>
      <p:sp>
        <p:nvSpPr>
          <p:cNvPr id="10" name="_s2058"/>
          <p:cNvSpPr>
            <a:spLocks noChangeArrowheads="1"/>
          </p:cNvSpPr>
          <p:nvPr/>
        </p:nvSpPr>
        <p:spPr bwMode="auto">
          <a:xfrm>
            <a:off x="774668" y="2638417"/>
            <a:ext cx="9189705" cy="4726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получение необходимого объема доходов бюджета  сельского поселения</a:t>
            </a:r>
          </a:p>
        </p:txBody>
      </p:sp>
      <p:sp>
        <p:nvSpPr>
          <p:cNvPr id="12" name="_s2057"/>
          <p:cNvSpPr>
            <a:spLocks noChangeArrowheads="1"/>
          </p:cNvSpPr>
          <p:nvPr/>
        </p:nvSpPr>
        <p:spPr bwMode="auto">
          <a:xfrm>
            <a:off x="846106" y="3424235"/>
            <a:ext cx="9189705" cy="6302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поддержки предпринимательской и инвестиционной деятельности</a:t>
            </a: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6" y="16694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347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_s2058"/>
          <p:cNvSpPr>
            <a:spLocks noChangeArrowheads="1"/>
          </p:cNvSpPr>
          <p:nvPr/>
        </p:nvSpPr>
        <p:spPr bwMode="auto">
          <a:xfrm>
            <a:off x="774668" y="2281227"/>
            <a:ext cx="9501254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93663" lvl="3" indent="-93663" algn="ctr"/>
            <a:r>
              <a:rPr lang="ru-RU" sz="1600" dirty="0"/>
              <a:t>сохранение устойчивости бюджетной </a:t>
            </a:r>
            <a:r>
              <a:rPr lang="ru-RU" sz="1600" dirty="0" smtClean="0"/>
              <a:t>системы </a:t>
            </a:r>
            <a:r>
              <a:rPr lang="ru-RU" sz="1600" dirty="0"/>
              <a:t>сельского поселения и обеспечение </a:t>
            </a:r>
            <a:r>
              <a:rPr lang="ru-RU" sz="1600" dirty="0" smtClean="0"/>
              <a:t>долгосрочной</a:t>
            </a:r>
          </a:p>
          <a:p>
            <a:pPr marL="93663" lvl="3" indent="-93663" algn="ctr"/>
            <a:r>
              <a:rPr lang="ru-RU" sz="1600" dirty="0"/>
              <a:t>сбалансированности </a:t>
            </a:r>
            <a:r>
              <a:rPr lang="ru-RU" sz="1600" dirty="0" smtClean="0"/>
              <a:t>бюджета сельского поселения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_s2057"/>
          <p:cNvSpPr>
            <a:spLocks noChangeArrowheads="1"/>
          </p:cNvSpPr>
          <p:nvPr/>
        </p:nvSpPr>
        <p:spPr bwMode="auto">
          <a:xfrm>
            <a:off x="774668" y="2989337"/>
            <a:ext cx="9495678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43148"/>
            <a:r>
              <a:rPr lang="ru-RU" sz="1600" dirty="0" smtClean="0"/>
              <a:t>укрепление доходной базы бюджета сельского </a:t>
            </a:r>
            <a:r>
              <a:rPr lang="ru-RU" sz="1600" dirty="0"/>
              <a:t>поселения за счет наращивания </a:t>
            </a:r>
            <a:endParaRPr lang="ru-RU" sz="1600" dirty="0" smtClean="0"/>
          </a:p>
          <a:p>
            <a:pPr algn="ctr" defTabSz="1043148"/>
            <a:r>
              <a:rPr lang="ru-RU" sz="1600" dirty="0" smtClean="0"/>
              <a:t>стабильных доходных источников </a:t>
            </a:r>
            <a:r>
              <a:rPr lang="ru-RU" sz="1600" dirty="0"/>
              <a:t>и </a:t>
            </a:r>
            <a:r>
              <a:rPr lang="ru-RU" sz="1600" dirty="0" smtClean="0"/>
              <a:t>мобилизации в </a:t>
            </a:r>
            <a:r>
              <a:rPr lang="ru-RU" sz="1600" dirty="0"/>
              <a:t>бюджет имеющихся резервов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_s2057"/>
          <p:cNvSpPr>
            <a:spLocks noChangeArrowheads="1"/>
          </p:cNvSpPr>
          <p:nvPr/>
        </p:nvSpPr>
        <p:spPr bwMode="auto">
          <a:xfrm>
            <a:off x="769093" y="3781425"/>
            <a:ext cx="9501254" cy="864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lvl="3" algn="ctr" defTabSz="1043148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прозрачного механизма оценки эффективности предоставленных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налоговых</a:t>
            </a:r>
          </a:p>
          <a:p>
            <a:pPr marL="0" lvl="3" algn="ctr" defTabSz="1043148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льгот, установленных соответствующими решениями Совета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  <a:p>
            <a:pPr marL="0" lvl="3" algn="ctr" defTabSz="1043148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ельского поселения о налогах</a:t>
            </a:r>
          </a:p>
        </p:txBody>
      </p:sp>
      <p:sp>
        <p:nvSpPr>
          <p:cNvPr id="14" name="_s2057"/>
          <p:cNvSpPr>
            <a:spLocks noChangeArrowheads="1"/>
          </p:cNvSpPr>
          <p:nvPr/>
        </p:nvSpPr>
        <p:spPr bwMode="auto">
          <a:xfrm>
            <a:off x="769093" y="4789537"/>
            <a:ext cx="9501254" cy="1000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43148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усиление внутреннего муниципального финансового контроля за соблюдением бюджетного</a:t>
            </a:r>
          </a:p>
          <a:p>
            <a:pPr algn="ctr" defTabSz="104314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законодательства и иных нормативных правовых актов, регулирующих бюджетные правоотношения,</a:t>
            </a:r>
          </a:p>
          <a:p>
            <a:pPr algn="ctr" defTabSz="104314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а также за соблюдением законодательства о контрактной системе в сфере закупок товаров, работ,</a:t>
            </a:r>
          </a:p>
          <a:p>
            <a:pPr algn="ctr" defTabSz="104314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услуг для обеспечения муниципальных нужд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_s2057"/>
          <p:cNvSpPr>
            <a:spLocks noChangeArrowheads="1"/>
          </p:cNvSpPr>
          <p:nvPr/>
        </p:nvSpPr>
        <p:spPr bwMode="auto">
          <a:xfrm>
            <a:off x="774668" y="5926959"/>
            <a:ext cx="9572692" cy="71916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1" algn="ctr" defTabSz="1043148"/>
            <a:r>
              <a:rPr lang="ru-RU" sz="1600" dirty="0"/>
              <a:t>проведение ответственной бюджетной политики, направленной на снижение </a:t>
            </a:r>
            <a:r>
              <a:rPr lang="ru-RU" sz="1600" dirty="0" smtClean="0"/>
              <a:t>рисков</a:t>
            </a:r>
          </a:p>
          <a:p>
            <a:pPr lvl="1" algn="ctr" defTabSz="1043148"/>
            <a:r>
              <a:rPr lang="ru-RU" sz="1600" dirty="0"/>
              <a:t>возникновения просроченной кредиторской задолженности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6188" y="176651"/>
            <a:ext cx="797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001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, млн. рублей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47559"/>
              </p:ext>
            </p:extLst>
          </p:nvPr>
        </p:nvGraphicFramePr>
        <p:xfrm>
          <a:off x="488916" y="2138351"/>
          <a:ext cx="9654647" cy="463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02284" y="9494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9929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 2024 году, млн.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949747"/>
              </p:ext>
            </p:extLst>
          </p:nvPr>
        </p:nvGraphicFramePr>
        <p:xfrm>
          <a:off x="488916" y="2066913"/>
          <a:ext cx="9572691" cy="4573443"/>
        </p:xfrm>
        <a:graphic>
          <a:graphicData uri="http://schemas.openxmlformats.org/drawingml/2006/table">
            <a:tbl>
              <a:tblPr/>
              <a:tblGrid>
                <a:gridCol w="3395763"/>
                <a:gridCol w="1462021"/>
                <a:gridCol w="1798025"/>
                <a:gridCol w="1416685"/>
                <a:gridCol w="1500197"/>
              </a:tblGrid>
              <a:tr h="4286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Исполнено за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 Cyr" pitchFamily="18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 роста к 2023 году, %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Доходы, всего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120,6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8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143,3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Расходы, всего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Дефицит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-0,6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8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Источники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358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072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доходной части бюджета сельского поселения </a:t>
            </a:r>
          </a:p>
          <a:p>
            <a:pPr algn="ctr"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2024 год, млн.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1174"/>
              </p:ext>
            </p:extLst>
          </p:nvPr>
        </p:nvGraphicFramePr>
        <p:xfrm>
          <a:off x="488916" y="1995475"/>
          <a:ext cx="9786806" cy="4841984"/>
        </p:xfrm>
        <a:graphic>
          <a:graphicData uri="http://schemas.openxmlformats.org/drawingml/2006/table">
            <a:tbl>
              <a:tblPr/>
              <a:tblGrid>
                <a:gridCol w="4417072"/>
                <a:gridCol w="1992012"/>
                <a:gridCol w="1558966"/>
                <a:gridCol w="1818756"/>
              </a:tblGrid>
              <a:tr h="547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Показатель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Уточненный 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исполнено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исполнения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7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Налоговые доходы,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том числе: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102,5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на доходы физических лиц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Акцизы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Налог на имущество физических лиц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Земельный налог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Неналоговые доходы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2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Налоговые и неналоговые доходы: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102,4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7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Безвозмездные поступления,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том числе: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субвенции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иные межбюджетные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трансферты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ДОХОДЫ ВСЕГО: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6188" y="163589"/>
            <a:ext cx="7756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8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1441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сельского поселения, млн. рублей</a:t>
            </a:r>
            <a:endParaRPr 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54734"/>
              </p:ext>
            </p:extLst>
          </p:nvPr>
        </p:nvGraphicFramePr>
        <p:xfrm>
          <a:off x="1989114" y="1566846"/>
          <a:ext cx="7174010" cy="233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09273"/>
              </p:ext>
            </p:extLst>
          </p:nvPr>
        </p:nvGraphicFramePr>
        <p:xfrm>
          <a:off x="417478" y="3925242"/>
          <a:ext cx="4824497" cy="30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1825"/>
              </p:ext>
            </p:extLst>
          </p:nvPr>
        </p:nvGraphicFramePr>
        <p:xfrm>
          <a:off x="5489576" y="3924301"/>
          <a:ext cx="497975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7478" y="3209921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Динамика  налоговых и неналоговых доходов в бюджет сельского поселения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2452" y="3281359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Динамика  безвозмездных поступлений в бюджет сельского поселения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1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13876" y="94949"/>
            <a:ext cx="7993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9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38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</a:t>
            </a:r>
          </a:p>
          <a:p>
            <a:pPr>
              <a:lnSpc>
                <a:spcPts val="2738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2024 году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040" y="1781161"/>
            <a:ext cx="4344224" cy="597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lIns="104315" tIns="52157" rIns="104315" bIns="52157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Динамика поступлений по налоговым и неналоговым доходам (млн.рублей)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0982" y="1709723"/>
            <a:ext cx="5070528" cy="8439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lIns="104315" tIns="52157" rIns="104315" bIns="52157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Структура налоговых и неналоговых доходов  бюджета  сельского поселения в разрезе доходных источников (</a:t>
            </a:r>
            <a:r>
              <a:rPr lang="ru-RU" sz="1600" b="1" dirty="0" err="1" smtClean="0">
                <a:latin typeface="Calibri" pitchFamily="34" charset="0"/>
              </a:rPr>
              <a:t>млн.рублей</a:t>
            </a:r>
            <a:r>
              <a:rPr lang="ru-RU" sz="1600" b="1" dirty="0" smtClean="0">
                <a:latin typeface="Calibri" pitchFamily="34" charset="0"/>
              </a:rPr>
              <a:t>, % в общей сумме доходов)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10578422"/>
              </p:ext>
            </p:extLst>
          </p:nvPr>
        </p:nvGraphicFramePr>
        <p:xfrm>
          <a:off x="274603" y="2781293"/>
          <a:ext cx="4857784" cy="455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01939045"/>
              </p:ext>
            </p:extLst>
          </p:nvPr>
        </p:nvGraphicFramePr>
        <p:xfrm>
          <a:off x="5369732" y="2845321"/>
          <a:ext cx="5048285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4292" y="1635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74602" y="1066781"/>
            <a:ext cx="60783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738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478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0</a:t>
            </a:r>
            <a:r>
              <a:rPr lang="en-US" altLang="ru-RU" sz="5000" dirty="0" smtClean="0">
                <a:solidFill>
                  <a:srgbClr val="F34840"/>
                </a:solidFill>
                <a:latin typeface="+mj-lt"/>
              </a:rPr>
              <a:t>2</a:t>
            </a:r>
            <a:endParaRPr lang="ru-RU" altLang="ru-RU" sz="5000" dirty="0">
              <a:solidFill>
                <a:srgbClr val="F34840"/>
              </a:solidFill>
              <a:latin typeface="+mj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31792" y="1638285"/>
            <a:ext cx="9347443" cy="53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pPr marL="405668" indent="-405668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решения  Совета депутатов Полавского сельского поселения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 и основными показателями его исполнения.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будет интересна и полезна как студентам, педагогам, врачам, молодым семьям, так и пенсионерам и другим категориям населения, так как бюджет сельского поселения затрагивает интересы каждого жителя Полавского сельского поселения.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 средства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для граждан форме показать основные параметры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203476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34332" y="31724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9858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 бюджета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2024 году, млн.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62355208"/>
              </p:ext>
            </p:extLst>
          </p:nvPr>
        </p:nvGraphicFramePr>
        <p:xfrm>
          <a:off x="389422" y="1994005"/>
          <a:ext cx="10113228" cy="507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434932" y="6661745"/>
            <a:ext cx="265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Всего – 19,9 млн. рублей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6" y="16694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001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расходной части бюджета сельского поселения в 2024 году на реализацию муниципальных программ и непрограммных направлениях расходов, млн. рублей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059192"/>
              </p:ext>
            </p:extLst>
          </p:nvPr>
        </p:nvGraphicFramePr>
        <p:xfrm>
          <a:off x="846106" y="2566979"/>
          <a:ext cx="9156254" cy="47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13876" y="182384"/>
            <a:ext cx="7777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001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расходной части бюджета сельского поселения в 2024 году в разрезе разделов и подразделов, тыс.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20482"/>
              </p:ext>
            </p:extLst>
          </p:nvPr>
        </p:nvGraphicFramePr>
        <p:xfrm>
          <a:off x="417478" y="2066913"/>
          <a:ext cx="9929882" cy="4397411"/>
        </p:xfrm>
        <a:graphic>
          <a:graphicData uri="http://schemas.openxmlformats.org/drawingml/2006/table">
            <a:tbl>
              <a:tblPr/>
              <a:tblGrid>
                <a:gridCol w="5214974"/>
                <a:gridCol w="1103562"/>
                <a:gridCol w="1110013"/>
                <a:gridCol w="1195399"/>
                <a:gridCol w="1305934"/>
              </a:tblGrid>
              <a:tr h="417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</a:t>
                      </a:r>
                      <a:endParaRPr lang="ru-RU" sz="15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7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6399,2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694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23950"/>
              </p:ext>
            </p:extLst>
          </p:nvPr>
        </p:nvGraphicFramePr>
        <p:xfrm>
          <a:off x="417478" y="2352665"/>
          <a:ext cx="9929882" cy="3648708"/>
        </p:xfrm>
        <a:graphic>
          <a:graphicData uri="http://schemas.openxmlformats.org/drawingml/2006/table">
            <a:tbl>
              <a:tblPr/>
              <a:tblGrid>
                <a:gridCol w="5214974"/>
                <a:gridCol w="1103562"/>
                <a:gridCol w="1110013"/>
                <a:gridCol w="1195399"/>
                <a:gridCol w="1305934"/>
              </a:tblGrid>
              <a:tr h="417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</a:t>
                      </a:r>
                      <a:endParaRPr lang="ru-RU" sz="15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3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80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19871,6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6040" y="995343"/>
            <a:ext cx="10001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расходной части бюджета сельского поселения в 2024 году в разрезе разделов и подразделов, тыс.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96798" y="163589"/>
            <a:ext cx="798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численности муниципальных служащих, служащих  Полавского сельского поселения по состоянию на 01.01.2025 года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34933"/>
              </p:ext>
            </p:extLst>
          </p:nvPr>
        </p:nvGraphicFramePr>
        <p:xfrm>
          <a:off x="703230" y="2709855"/>
          <a:ext cx="9215502" cy="3447834"/>
        </p:xfrm>
        <a:graphic>
          <a:graphicData uri="http://schemas.openxmlformats.org/drawingml/2006/table">
            <a:tbl>
              <a:tblPr/>
              <a:tblGrid>
                <a:gridCol w="7909973"/>
                <a:gridCol w="1305529"/>
              </a:tblGrid>
              <a:tr h="855546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муниципальных служащих, (чел.)</a:t>
                      </a:r>
                    </a:p>
                    <a:p>
                      <a:pPr algn="ctr" fontAlgn="b"/>
                      <a:endParaRPr lang="ru-RU" sz="18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их денежное содержание, (тыс. руб.)</a:t>
                      </a: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2596,4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3600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работников Администрации сельского поселения, (чел.)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их денежное содержание, (тыс. руб.)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2061,5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6" y="16694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6040" y="995343"/>
            <a:ext cx="992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дорожное хозяйство, тыс. 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2252802"/>
              </p:ext>
            </p:extLst>
          </p:nvPr>
        </p:nvGraphicFramePr>
        <p:xfrm>
          <a:off x="5562724" y="1654437"/>
          <a:ext cx="4286280" cy="449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43384101"/>
              </p:ext>
            </p:extLst>
          </p:nvPr>
        </p:nvGraphicFramePr>
        <p:xfrm>
          <a:off x="594172" y="1621185"/>
          <a:ext cx="4171713" cy="412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89180" y="5924565"/>
            <a:ext cx="6989920" cy="843996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Субсидия на формирование муниципальных дорожных фондов</a:t>
            </a:r>
          </a:p>
          <a:p>
            <a:endParaRPr lang="ru-RU" sz="1600" b="1" dirty="0" smtClean="0">
              <a:latin typeface="Calibri" pitchFamily="34" charset="0"/>
            </a:endParaRPr>
          </a:p>
          <a:p>
            <a:r>
              <a:rPr lang="ru-RU" sz="1600" b="1" dirty="0" smtClean="0">
                <a:latin typeface="Calibri" pitchFamily="34" charset="0"/>
              </a:rPr>
              <a:t>Собственные средства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917676" y="5996003"/>
            <a:ext cx="260110" cy="29978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numCol="1" rtlCol="0" anchor="t" anchorCtr="0" compatLnSpc="1">
            <a:prstTxWarp prst="textNoShape">
              <a:avLst/>
            </a:prstTxWarp>
          </a:bodyPr>
          <a:lstStyle/>
          <a:p>
            <a:pPr defTabSz="1043148" eaLnBrk="0" hangingPunct="0"/>
            <a:endParaRPr lang="ru-RU" sz="2100" dirty="0" smtClean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917676" y="6424631"/>
            <a:ext cx="260110" cy="2997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numCol="1" rtlCol="0" anchor="t" anchorCtr="0" compatLnSpc="1">
            <a:prstTxWarp prst="textNoShape">
              <a:avLst/>
            </a:prstTxWarp>
          </a:bodyPr>
          <a:lstStyle/>
          <a:p>
            <a:pPr defTabSz="1043148" eaLnBrk="0" hangingPunct="0"/>
            <a:endParaRPr lang="ru-RU" sz="21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358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785" y="901105"/>
            <a:ext cx="9858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 разрезе муниципальных программ Полавского сельского поселения за 2024 год, (тыс. рублей)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23537"/>
              </p:ext>
            </p:extLst>
          </p:nvPr>
        </p:nvGraphicFramePr>
        <p:xfrm>
          <a:off x="381214" y="1909215"/>
          <a:ext cx="9969585" cy="5078630"/>
        </p:xfrm>
        <a:graphic>
          <a:graphicData uri="http://schemas.openxmlformats.org/drawingml/2006/table">
            <a:tbl>
              <a:tblPr/>
              <a:tblGrid>
                <a:gridCol w="6117614"/>
                <a:gridCol w="1368152"/>
                <a:gridCol w="1141970"/>
                <a:gridCol w="1341849"/>
              </a:tblGrid>
              <a:tr h="268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 сельского поселения</a:t>
                      </a:r>
                    </a:p>
                  </a:txBody>
                  <a:tcPr marL="4068" marR="4068" marT="3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Запланировано</a:t>
                      </a:r>
                    </a:p>
                  </a:txBody>
                  <a:tcPr marL="4068" marR="4068" marT="3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4068" marR="4068" marT="3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4068" marR="4068" marT="3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9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Реформирование и развитие муниципальной службы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 на 2020 – 2026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Противодействия коррупции в органах местного самоуправления Полавского сельского поселения на 2020 – 2026 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Полавского сельского поселения на 2020 – 2026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Полавского сельского поселения на 2020-2026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безопасности  в границах населенных пунктов Полавского сельского поселения на 2020-2026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Развитие, ремонт и содержание автомобильных дорог общего пользования местного значения, в границах населенных пунктов, проездов, тротуаров и общественных территорий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 на 2020 -2026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Информатизация Полавского сельского поселения на 2019-2026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Градостроительная деятельность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 на 2019-2026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развития  малого и среднего предпринимательства,  содействие в развитии  сельскохозяйственного производства, на территории Полавского сельского поселения на 2020-2026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358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52" y="1063303"/>
            <a:ext cx="8339812" cy="91792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«Реформирование и развитие муниципальной службы в </a:t>
            </a:r>
            <a:r>
              <a:rPr lang="ru-RU" b="1" i="1" dirty="0" err="1" smtClean="0"/>
              <a:t>Полавском</a:t>
            </a:r>
            <a:r>
              <a:rPr lang="ru-RU" b="1" i="1" dirty="0" smtClean="0"/>
              <a:t> сельском поселении на 2020 – 2026 годы»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5172140" cy="4385880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</a:p>
          <a:p>
            <a:r>
              <a:rPr lang="ru-RU" dirty="0" smtClean="0"/>
              <a:t>обучение по программе «Вопросы охраны труда, согласно требований, предусмотренных постановлением Правительства РФ 2464» трех человек – </a:t>
            </a:r>
            <a:r>
              <a:rPr lang="ru-RU" b="1" dirty="0" smtClean="0"/>
              <a:t>7,5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1909217"/>
            <a:ext cx="38465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140" y="253033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ru-RU" sz="50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62324" y="12926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4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52" y="1063303"/>
            <a:ext cx="8339812" cy="91792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«Противодействия коррупции в органах местного самоуправления Полавского сельского поселения на 2020 – 2026  годы»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5172140" cy="4385880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</a:p>
          <a:p>
            <a:r>
              <a:rPr lang="ru-RU" dirty="0" smtClean="0"/>
              <a:t>повышение квалификации по программе «Противодействие коррупции» двух человек и повышение квалификации по программе «Управление государственными и муниципальными закупками» одного человека – </a:t>
            </a:r>
            <a:r>
              <a:rPr lang="ru-RU" b="1" dirty="0" smtClean="0"/>
              <a:t>12,8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1909217"/>
            <a:ext cx="38465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140" y="253033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ru-RU" sz="50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62324" y="12926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9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28" y="1477168"/>
            <a:ext cx="8627844" cy="804459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Полавского сельского поселения на 2020 – 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5172140" cy="4385880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</a:p>
          <a:p>
            <a:r>
              <a:rPr lang="ru-RU" dirty="0" smtClean="0"/>
              <a:t>Предоставление иных межбюджетных  трансфертов муниципальному району по выполнению полномочий поселения в текущем финансовом году  - </a:t>
            </a:r>
            <a:r>
              <a:rPr lang="ru-RU" b="1" dirty="0" smtClean="0"/>
              <a:t>616,5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95" y="2557289"/>
            <a:ext cx="4680520" cy="383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148" y="181025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ru-RU" sz="50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2284" y="19802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6040" y="1066781"/>
            <a:ext cx="7451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чём основано составление проекта бюджета сельского поселения?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Group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952682"/>
              </p:ext>
            </p:extLst>
          </p:nvPr>
        </p:nvGraphicFramePr>
        <p:xfrm>
          <a:off x="488916" y="2638417"/>
          <a:ext cx="9430985" cy="3898020"/>
        </p:xfrm>
        <a:graphic>
          <a:graphicData uri="http://schemas.openxmlformats.org/drawingml/2006/table">
            <a:tbl>
              <a:tblPr/>
              <a:tblGrid>
                <a:gridCol w="2441288"/>
                <a:gridCol w="2231505"/>
                <a:gridCol w="2378168"/>
                <a:gridCol w="2380024"/>
              </a:tblGrid>
              <a:tr h="84031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проекта бюджета сельского поселения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основывается на: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6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6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6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6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45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Прогнозе социально-экономического развития Полавского сельского поселения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Основных направлениях налоговой политики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Основных направлениях бюджетной политики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Муниципальных программах Полавского сельского поселения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4292" y="14345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115" y="1053030"/>
            <a:ext cx="8411820" cy="672924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«Обеспечение первичных мер пожарной безопасности  в границах населенных пунктов Полавского сельского поселения на 2020-2026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44560" y="1765201"/>
            <a:ext cx="8822619" cy="1080120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/>
              <a:t>Содержание в исправном состоянии, ремонт и замена источников </a:t>
            </a:r>
            <a:r>
              <a:rPr lang="ru-RU" dirty="0" smtClean="0"/>
              <a:t>противопожарного </a:t>
            </a:r>
            <a:r>
              <a:rPr lang="ru-RU" dirty="0"/>
              <a:t>водоснабжения </a:t>
            </a:r>
            <a:r>
              <a:rPr lang="ru-RU" dirty="0" smtClean="0"/>
              <a:t>пожарных </a:t>
            </a:r>
            <a:r>
              <a:rPr lang="ru-RU" dirty="0"/>
              <a:t>гидрантов) на </a:t>
            </a:r>
            <a:r>
              <a:rPr lang="ru-RU" dirty="0" smtClean="0"/>
              <a:t>территории </a:t>
            </a:r>
            <a:r>
              <a:rPr lang="ru-RU" dirty="0"/>
              <a:t>сельского поселения</a:t>
            </a:r>
            <a:r>
              <a:rPr lang="ru-RU" dirty="0" smtClean="0"/>
              <a:t> – </a:t>
            </a:r>
            <a:r>
              <a:rPr lang="ru-RU" b="1" dirty="0" smtClean="0"/>
              <a:t>283,5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28327007"/>
              </p:ext>
            </p:extLst>
          </p:nvPr>
        </p:nvGraphicFramePr>
        <p:xfrm>
          <a:off x="94295" y="2773314"/>
          <a:ext cx="10292965" cy="475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970" y="181025"/>
            <a:ext cx="1020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 smtClean="0">
                <a:solidFill>
                  <a:srgbClr val="FF0000"/>
                </a:solidFill>
              </a:rPr>
              <a:t>0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74292" y="18102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7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115" y="1053030"/>
            <a:ext cx="8411820" cy="672924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44561" y="1765201"/>
            <a:ext cx="6408712" cy="792088"/>
          </a:xfrm>
        </p:spPr>
        <p:txBody>
          <a:bodyPr/>
          <a:lstStyle/>
          <a:p>
            <a:r>
              <a:rPr lang="ru-RU" b="1" dirty="0" smtClean="0"/>
              <a:t>Всего расходов 5230,7 тыс. рублей.</a:t>
            </a:r>
          </a:p>
          <a:p>
            <a:endParaRPr lang="ru-RU" b="1" dirty="0"/>
          </a:p>
          <a:p>
            <a:r>
              <a:rPr lang="ru-RU" b="1" dirty="0" smtClean="0"/>
              <a:t>Мероприятие: </a:t>
            </a:r>
            <a:r>
              <a:rPr lang="ru-RU" dirty="0" smtClean="0"/>
              <a:t>Уличное освещение – </a:t>
            </a:r>
            <a:r>
              <a:rPr lang="ru-RU" b="1" dirty="0" smtClean="0"/>
              <a:t>2916,3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55740742"/>
              </p:ext>
            </p:extLst>
          </p:nvPr>
        </p:nvGraphicFramePr>
        <p:xfrm>
          <a:off x="94295" y="2167160"/>
          <a:ext cx="10441160" cy="536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970" y="181025"/>
            <a:ext cx="1020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74292" y="18102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72" y="1042799"/>
            <a:ext cx="7361246" cy="577225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4172" y="1621185"/>
            <a:ext cx="7920880" cy="504055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Озеленение территории поселения – </a:t>
            </a:r>
            <a:r>
              <a:rPr lang="ru-RU" b="1" dirty="0" smtClean="0"/>
              <a:t>401,3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57106901"/>
              </p:ext>
            </p:extLst>
          </p:nvPr>
        </p:nvGraphicFramePr>
        <p:xfrm>
          <a:off x="94295" y="1909217"/>
          <a:ext cx="10441160" cy="536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710" y="181025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86260" y="18102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2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72" y="903144"/>
            <a:ext cx="7560840" cy="683535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98655" y="1549177"/>
            <a:ext cx="7488832" cy="432047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содержание мест захоронений – </a:t>
            </a:r>
            <a:r>
              <a:rPr lang="ru-RU" b="1" dirty="0" smtClean="0"/>
              <a:t>151,7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9141301"/>
              </p:ext>
            </p:extLst>
          </p:nvPr>
        </p:nvGraphicFramePr>
        <p:xfrm>
          <a:off x="93650" y="1837209"/>
          <a:ext cx="104411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655" y="123441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74292" y="20453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72" y="985216"/>
            <a:ext cx="8856984" cy="70797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Муниципальная программа «Благоустройство территории Полавского сельского поселения на 2020-2026 годы»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17012" y="1621185"/>
            <a:ext cx="8786188" cy="720080"/>
          </a:xfrm>
        </p:spPr>
        <p:txBody>
          <a:bodyPr/>
          <a:lstStyle/>
          <a:p>
            <a:pPr algn="ctr"/>
            <a:r>
              <a:rPr lang="ru-RU" b="1" dirty="0" smtClean="0"/>
              <a:t>Мероприятие: </a:t>
            </a:r>
            <a:r>
              <a:rPr lang="ru-RU" dirty="0" smtClean="0"/>
              <a:t>поддержка проектов местных инициатив граждан сельского поселения - </a:t>
            </a:r>
            <a:r>
              <a:rPr lang="ru-RU" b="1" dirty="0" smtClean="0">
                <a:solidFill>
                  <a:schemeClr val="tx1"/>
                </a:solidFill>
              </a:rPr>
              <a:t>700,0 тыс. рублей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655" y="123441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86260" y="1805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3925441"/>
            <a:ext cx="4488160" cy="3106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4" y="3925442"/>
            <a:ext cx="4723077" cy="3106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772" y="2317164"/>
            <a:ext cx="5346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ТОС «Пола-1»</a:t>
            </a:r>
            <a:endParaRPr lang="ru-RU" dirty="0"/>
          </a:p>
          <a:p>
            <a:pPr algn="ctr"/>
            <a:r>
              <a:rPr lang="ru-RU" dirty="0">
                <a:solidFill>
                  <a:prstClr val="black"/>
                </a:solidFill>
              </a:rPr>
              <a:t>Приобрели и установили дополнительное оборудование для доукомплектования </a:t>
            </a:r>
            <a:r>
              <a:rPr lang="ru-RU" dirty="0" smtClean="0">
                <a:solidFill>
                  <a:prstClr val="black"/>
                </a:solidFill>
              </a:rPr>
              <a:t>спортивной </a:t>
            </a:r>
            <a:r>
              <a:rPr lang="ru-RU" dirty="0">
                <a:solidFill>
                  <a:prstClr val="black"/>
                </a:solidFill>
              </a:rPr>
              <a:t>площадки в границах ТОС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88755" y="2308627"/>
            <a:ext cx="5346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ТОС «Сельцо»</a:t>
            </a:r>
            <a:endParaRPr lang="ru-RU" dirty="0"/>
          </a:p>
          <a:p>
            <a:pPr algn="ctr"/>
            <a:r>
              <a:rPr lang="ru-RU" dirty="0">
                <a:solidFill>
                  <a:prstClr val="black"/>
                </a:solidFill>
              </a:rPr>
              <a:t>Приобрели и установили дополнительное оборудование для доукомплектования детской площадки в границах ТОС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5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21" y="901105"/>
            <a:ext cx="8496944" cy="600707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78148" y="1189137"/>
            <a:ext cx="6840760" cy="576064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прочее благоустройство  – </a:t>
            </a:r>
            <a:r>
              <a:rPr lang="ru-RU" b="1" dirty="0" smtClean="0"/>
              <a:t>843,2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5420874"/>
              </p:ext>
            </p:extLst>
          </p:nvPr>
        </p:nvGraphicFramePr>
        <p:xfrm>
          <a:off x="162124" y="1909217"/>
          <a:ext cx="104411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521" y="20933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99722" y="16358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220" y="757089"/>
            <a:ext cx="7704856" cy="887457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10196" y="1189137"/>
            <a:ext cx="9361040" cy="936104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Содержание кладбищ советских воинов  – </a:t>
            </a:r>
            <a:r>
              <a:rPr lang="ru-RU" b="1" dirty="0" smtClean="0"/>
              <a:t>100,0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00189638"/>
              </p:ext>
            </p:extLst>
          </p:nvPr>
        </p:nvGraphicFramePr>
        <p:xfrm>
          <a:off x="382328" y="1981225"/>
          <a:ext cx="1015312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132" y="181025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18308" y="198027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431" y="1015774"/>
            <a:ext cx="7776864" cy="741119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983791" y="2701305"/>
            <a:ext cx="8856984" cy="172819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Мероприятие:</a:t>
            </a:r>
            <a:r>
              <a:rPr lang="ru-RU" dirty="0"/>
              <a:t> расходы на  ликвидацию стихийных, несанкционированных свалок, образовавшихся на территории сельского </a:t>
            </a:r>
            <a:r>
              <a:rPr lang="ru-RU" dirty="0" smtClean="0"/>
              <a:t>поселения (вблизи д. Козино, вблизи д. </a:t>
            </a:r>
            <a:r>
              <a:rPr lang="ru-RU" dirty="0" err="1" smtClean="0"/>
              <a:t>Налючи</a:t>
            </a:r>
            <a:r>
              <a:rPr lang="ru-RU" dirty="0" smtClean="0"/>
              <a:t>, вблизи д. Большое </a:t>
            </a:r>
            <a:r>
              <a:rPr lang="ru-RU" dirty="0" err="1" smtClean="0"/>
              <a:t>Ладышкино</a:t>
            </a:r>
            <a:r>
              <a:rPr lang="ru-RU" dirty="0" smtClean="0"/>
              <a:t>, вблизи ул. Лени Голикова       п. Пола</a:t>
            </a:r>
            <a:r>
              <a:rPr lang="ru-RU" dirty="0" smtClean="0"/>
              <a:t>) </a:t>
            </a:r>
            <a:r>
              <a:rPr lang="ru-RU" dirty="0"/>
              <a:t>151,0 тыс. рублей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32" y="181025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58268" y="32504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66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04" y="940079"/>
            <a:ext cx="8568952" cy="64807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«Информатизация Полавского сельского поселения на 2019-2026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4172" y="1405161"/>
            <a:ext cx="9361040" cy="936104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доступность и развитие информационных ресурсов Администрации  сельского поселения – </a:t>
            </a:r>
            <a:r>
              <a:rPr lang="ru-RU" b="1" dirty="0" smtClean="0"/>
              <a:t>72,4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37560689"/>
              </p:ext>
            </p:extLst>
          </p:nvPr>
        </p:nvGraphicFramePr>
        <p:xfrm>
          <a:off x="666180" y="2341265"/>
          <a:ext cx="9217023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697" y="10901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22801" y="163589"/>
            <a:ext cx="8372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028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72" y="970791"/>
            <a:ext cx="9217024" cy="136815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«Развитие, ремонт и содержание автомобильных дорог общего пользования местного значения, </a:t>
            </a:r>
            <a:br>
              <a:rPr lang="ru-RU" b="1" i="1" dirty="0" smtClean="0"/>
            </a:br>
            <a:r>
              <a:rPr lang="ru-RU" b="1" i="1" dirty="0" smtClean="0"/>
              <a:t>в границах населенных пунктов, ремонт дворовых территорий многоквартирных домов, проездов, тротуаров и общественных территорий в </a:t>
            </a:r>
            <a:r>
              <a:rPr lang="ru-RU" b="1" i="1" dirty="0" err="1" smtClean="0"/>
              <a:t>Полавском</a:t>
            </a:r>
            <a:r>
              <a:rPr lang="ru-RU" b="1" i="1" dirty="0" smtClean="0"/>
              <a:t> сельском поселении на 2020 -2026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3043" y="2197249"/>
            <a:ext cx="9361040" cy="864096"/>
          </a:xfrm>
        </p:spPr>
        <p:txBody>
          <a:bodyPr/>
          <a:lstStyle/>
          <a:p>
            <a:r>
              <a:rPr lang="ru-RU" b="1" dirty="0" smtClean="0"/>
              <a:t>Мероприятия: </a:t>
            </a:r>
            <a:r>
              <a:rPr lang="ru-RU" dirty="0" smtClean="0"/>
              <a:t>содержание и ремонт </a:t>
            </a:r>
            <a:r>
              <a:rPr lang="ru-RU" dirty="0"/>
              <a:t>проезжей части автомобильных дорог общего пользования</a:t>
            </a:r>
            <a:r>
              <a:rPr lang="ru-RU" dirty="0" smtClean="0"/>
              <a:t>, изготовление и проверка сметной документации на ремонт автомобильных дорог – </a:t>
            </a:r>
            <a:r>
              <a:rPr lang="ru-RU" b="1" dirty="0" smtClean="0"/>
              <a:t>5548,1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47000086"/>
              </p:ext>
            </p:extLst>
          </p:nvPr>
        </p:nvGraphicFramePr>
        <p:xfrm>
          <a:off x="256179" y="2954338"/>
          <a:ext cx="98866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697" y="10901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86260" y="13762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</a:t>
            </a:r>
            <a:b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8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040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916" y="1066782"/>
            <a:ext cx="8057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исполнение бюджета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88916" y="2138351"/>
          <a:ext cx="9858444" cy="501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1838"/>
                <a:gridCol w="3396606"/>
              </a:tblGrid>
              <a:tr h="8827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проекта бюджета очередного года</a:t>
                      </a:r>
                    </a:p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(органы местного самоуправления)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 экономического </a:t>
                      </a:r>
                    </a:p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обоснования доходов и расходов бюджета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91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бюджета очередного года</a:t>
                      </a:r>
                    </a:p>
                    <a:p>
                      <a:r>
                        <a:rPr lang="ru-RU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(представительные органы местного самоуправления)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бюджета очередного года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представительные органы местного самоуправления)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  бюджета на очередной  финансовый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и плановый период</a:t>
                      </a:r>
                    </a:p>
                  </a:txBody>
                  <a:tcPr/>
                </a:tc>
              </a:tr>
              <a:tr h="114756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в текущем году (органы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местного самоуправления )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доходов бюджета и  распределение средств в 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соответствии с решением о бюджете</a:t>
                      </a:r>
                    </a:p>
                  </a:txBody>
                  <a:tcPr/>
                </a:tc>
              </a:tr>
              <a:tr h="13572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отчета об исполнении бюджета предыдущего года (представительные органы местного самоуправления)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решения Совета депутатов об исполнении бюджета за отчетный финансовый год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5" y="218278"/>
            <a:ext cx="741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856" y="970791"/>
            <a:ext cx="8424936" cy="136815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«Развитие, ремонт и содержание автомобильных дорог общего пользования местного значения, в границах населенных пунктов, ремонт дворовых территорий многоквартирных домов, проездов, тротуаров и общественных территорий в </a:t>
            </a:r>
            <a:r>
              <a:rPr lang="ru-RU" b="1" i="1" dirty="0" err="1" smtClean="0"/>
              <a:t>Полавском</a:t>
            </a:r>
            <a:r>
              <a:rPr lang="ru-RU" b="1" i="1" dirty="0" smtClean="0"/>
              <a:t> сельском поселении на 2020 -2026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10804" y="2128187"/>
            <a:ext cx="9361040" cy="1080120"/>
          </a:xfrm>
        </p:spPr>
        <p:txBody>
          <a:bodyPr/>
          <a:lstStyle/>
          <a:p>
            <a:r>
              <a:rPr lang="ru-RU" dirty="0" smtClean="0"/>
              <a:t>Ремонт асфальтобетонного покрытия участков автомобильных дорог общего пользования местного значения: ул. Вокзальная и ул. Советская в п. Пола – </a:t>
            </a:r>
          </a:p>
          <a:p>
            <a:r>
              <a:rPr lang="ru-RU" b="1" dirty="0" smtClean="0"/>
              <a:t>4092,4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6697" y="10901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4</a:t>
            </a:r>
            <a:r>
              <a:rPr lang="ru-RU" sz="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64" y="315216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ул.Вокзальная</a:t>
            </a:r>
            <a:r>
              <a:rPr lang="ru-RU" dirty="0" smtClean="0"/>
              <a:t>  </a:t>
            </a:r>
            <a:r>
              <a:rPr lang="ru-RU" dirty="0"/>
              <a:t>в рамках проекта «Дорога к дому»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4892" y="329066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ул.Советская</a:t>
            </a:r>
            <a:endParaRPr lang="ru-RU" dirty="0"/>
          </a:p>
        </p:txBody>
      </p:sp>
      <p:pic>
        <p:nvPicPr>
          <p:cNvPr id="10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22801" y="180591"/>
            <a:ext cx="844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3997449"/>
            <a:ext cx="4752528" cy="32030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1" y="3997449"/>
            <a:ext cx="4538593" cy="32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14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856" y="970791"/>
            <a:ext cx="8424936" cy="13681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Муниципальная программа «Создание условий для развития  малого и среднего предпринимательства,  содействие в развитии  сельскохозяйственного производства, на территории Полавского сельского поселения на 2020-2026 годы»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4171" y="2262869"/>
            <a:ext cx="9361041" cy="2886707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Размещение </a:t>
            </a:r>
            <a:r>
              <a:rPr lang="ru-RU" dirty="0"/>
              <a:t>публикаций, </a:t>
            </a:r>
            <a:r>
              <a:rPr lang="ru-RU" dirty="0" smtClean="0"/>
              <a:t>рекламно - </a:t>
            </a:r>
            <a:r>
              <a:rPr lang="ru-RU" dirty="0"/>
              <a:t>информационных материалов о проблемах, достижениях и перспективах развития малого и среднего предпринимательства в  сельском  поселении на информационных стендах в Администрации сельского </a:t>
            </a:r>
            <a:r>
              <a:rPr lang="ru-RU" dirty="0" smtClean="0"/>
              <a:t>поселения - </a:t>
            </a:r>
            <a:r>
              <a:rPr lang="ru-RU" b="1" dirty="0" smtClean="0"/>
              <a:t>1,8 тыс. рублей (</a:t>
            </a:r>
            <a:r>
              <a:rPr lang="ru-RU" dirty="0"/>
              <a:t>на приобретение </a:t>
            </a:r>
            <a:r>
              <a:rPr lang="ru-RU" dirty="0" smtClean="0"/>
              <a:t>канцтоваров)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97" y="10901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4</a:t>
            </a:r>
            <a:r>
              <a:rPr lang="ru-RU" sz="50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0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22801" y="180591"/>
            <a:ext cx="844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886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178" y="987567"/>
            <a:ext cx="7776864" cy="792088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«Градостроительная деятельность в </a:t>
            </a:r>
            <a:r>
              <a:rPr lang="ru-RU" b="1" i="1" dirty="0" err="1" smtClean="0"/>
              <a:t>Полавском</a:t>
            </a:r>
            <a:r>
              <a:rPr lang="ru-RU" b="1" i="1" dirty="0" smtClean="0"/>
              <a:t> сельском поселении на 2019-2026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4172" y="1549177"/>
            <a:ext cx="9361040" cy="1440160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Выполнение  работ по внесению изменений в правила землепользовании и застройки Полавского сельского поселения  и </a:t>
            </a:r>
            <a:r>
              <a:rPr lang="ru-RU" dirty="0"/>
              <a:t>Описание границ  населенных пунктов и территориальных зон, которые выполнены в  координатах характерных </a:t>
            </a:r>
            <a:r>
              <a:rPr lang="ru-RU" dirty="0" smtClean="0"/>
              <a:t>точек – </a:t>
            </a:r>
            <a:r>
              <a:rPr lang="ru-RU" b="1" dirty="0" smtClean="0"/>
              <a:t>135,4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6070" y="181025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4</a:t>
            </a:r>
            <a:r>
              <a:rPr lang="ru-RU" sz="5000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9298370"/>
              </p:ext>
            </p:extLst>
          </p:nvPr>
        </p:nvGraphicFramePr>
        <p:xfrm>
          <a:off x="594172" y="2557289"/>
          <a:ext cx="9577063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4182" y="211675"/>
            <a:ext cx="823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45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3362" y="2281227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175140, п. Пола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 Пионерская, д.10,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факс 6-74-70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в рабочие дни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Пн.-пт. : с 8.30  до  17.30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Сб.-вс. –выходной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Обед: с 13.00-14.00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Адрес электронной почты: 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admpola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040" y="995343"/>
            <a:ext cx="992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Администрация Полавского сельского поселения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18308" y="23241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03494" y="3567111"/>
            <a:ext cx="5495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  ЗА    ВНИМАНИЕ!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6" y="18059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040" y="995343"/>
            <a:ext cx="2876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5668" indent="-405668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040" y="1566847"/>
            <a:ext cx="10347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безвозмездные и безвозвратные поступления  денежных средств в бюджет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632188" y="1995475"/>
            <a:ext cx="3284136" cy="794800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31792" y="2995607"/>
            <a:ext cx="2862712" cy="873580"/>
          </a:xfrm>
          <a:prstGeom prst="flowChartAlternateProcess">
            <a:avLst/>
          </a:prstGeom>
          <a:solidFill>
            <a:srgbClr val="FF66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Налоговые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703626" y="2995607"/>
            <a:ext cx="3115195" cy="87358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Неналоговые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5418138" y="2781292"/>
            <a:ext cx="3071834" cy="214314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7061212" y="2995607"/>
            <a:ext cx="2864568" cy="873580"/>
          </a:xfrm>
          <a:prstGeom prst="flowChartAlternateProcess">
            <a:avLst/>
          </a:prstGeom>
          <a:solidFill>
            <a:srgbClr val="9966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Безвозмездные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поступления</a:t>
            </a: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2274866" y="2709855"/>
            <a:ext cx="3000396" cy="31686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418138" y="2709855"/>
            <a:ext cx="0" cy="31686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631792" y="3781425"/>
            <a:ext cx="2862712" cy="3494317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→земельный налог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 налог на имущество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→другие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налоги.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3775064" y="3852863"/>
            <a:ext cx="3198738" cy="3494317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других пошлин и сборов,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законодательством, а также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штрафов за нарушение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законодательства,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→доходы от использования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имущества и земли;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→штрафные санкции;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→другие.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7132650" y="3852863"/>
            <a:ext cx="2948111" cy="3494317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системы (межбюджетные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трансферты),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организаций, граждан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доходов).</a:t>
            </a:r>
          </a:p>
        </p:txBody>
      </p:sp>
      <p:pic>
        <p:nvPicPr>
          <p:cNvPr id="1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2121" y="317246"/>
            <a:ext cx="7134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7928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31792" y="1495409"/>
            <a:ext cx="9450293" cy="15090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обязательный, индивидуально безвозмездный платеж, взимаемый с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организаций и физических лиц в форме отчуждения принадлежащих им на праве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собственности, хозяйственного ведения или оперативного управления денежных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 в целях финансового обеспечения деятельности государства и (или)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135094" y="3067045"/>
            <a:ext cx="2610229" cy="6429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налогов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3703626" y="3709987"/>
            <a:ext cx="1143008" cy="245431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346700" y="3709987"/>
            <a:ext cx="252483" cy="31862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346832" y="3638549"/>
            <a:ext cx="1071570" cy="28575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274734" y="4281491"/>
            <a:ext cx="8489024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УСТАНОВЛЕНЫ НАЛОГОВЫМ КОДЕКСОМ РОССИЙСКОЙ ФЕДЕРАЦИИ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703230" y="4784554"/>
            <a:ext cx="2864568" cy="2568771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обязательны к уплате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всей территории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прибыль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Акцизы.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3775064" y="4784554"/>
            <a:ext cx="3117052" cy="2497333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законами субъектов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и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на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территориях субъектов РФ,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Транспортный налог.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7204088" y="4633892"/>
            <a:ext cx="3117051" cy="2790871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нормативными актами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представительных органов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образований и обязательны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 уплате на территориях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образований,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физических лиц.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89114" y="3781425"/>
            <a:ext cx="1706013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>
                <a:solidFill>
                  <a:srgbClr val="0000CC"/>
                </a:solidFill>
              </a:rPr>
              <a:t>Федеральные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560882" y="3924301"/>
            <a:ext cx="1758655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>
                <a:solidFill>
                  <a:srgbClr val="0000CC"/>
                </a:solidFill>
              </a:rPr>
              <a:t>Региональные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418402" y="3781425"/>
            <a:ext cx="1654160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r>
              <a:rPr lang="ru-RU" b="0" dirty="0">
                <a:solidFill>
                  <a:srgbClr val="0000CC"/>
                </a:solidFill>
              </a:rPr>
              <a:t>Местные</a:t>
            </a:r>
          </a:p>
        </p:txBody>
      </p:sp>
      <p:pic>
        <p:nvPicPr>
          <p:cNvPr id="23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5915" y="245808"/>
            <a:ext cx="7536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7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зачисления налогов в бюджет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Group 2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848691"/>
              </p:ext>
            </p:extLst>
          </p:nvPr>
        </p:nvGraphicFramePr>
        <p:xfrm>
          <a:off x="703230" y="2209789"/>
          <a:ext cx="9358378" cy="4534587"/>
        </p:xfrm>
        <a:graphic>
          <a:graphicData uri="http://schemas.openxmlformats.org/drawingml/2006/table">
            <a:tbl>
              <a:tblPr/>
              <a:tblGrid>
                <a:gridCol w="6125075"/>
                <a:gridCol w="3233303"/>
              </a:tblGrid>
              <a:tr h="89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законодательством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сельского поселения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599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0,509%;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694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001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6040" y="1924037"/>
            <a:ext cx="985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64"/>
          <p:cNvGraphicFramePr>
            <a:graphicFrameLocks noGrp="1"/>
          </p:cNvGraphicFramePr>
          <p:nvPr/>
        </p:nvGraphicFramePr>
        <p:xfrm>
          <a:off x="417478" y="2580550"/>
          <a:ext cx="9787006" cy="4820133"/>
        </p:xfrm>
        <a:graphic>
          <a:graphicData uri="http://schemas.openxmlformats.org/drawingml/2006/table">
            <a:tbl>
              <a:tblPr/>
              <a:tblGrid>
                <a:gridCol w="4417144"/>
                <a:gridCol w="5369862"/>
              </a:tblGrid>
              <a:tr h="404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72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дар,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пожертвование)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конкретной цели их использования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24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приходить на помощь)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правовым образованиям государственных полномочий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97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«Subsidium»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других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бюджетов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351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публично-правовым образованиям полномочий по решению вопросов местного значения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32504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9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17478" y="1566847"/>
            <a:ext cx="9787006" cy="28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очередном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финансовом году за счет средств соответствующих бюджетов.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разделам;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ведомствам;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муниципальным программам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Полавского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0354" y="4424367"/>
            <a:ext cx="9178502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89048" y="4710119"/>
            <a:ext cx="8049754" cy="259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 anchor="ctr">
            <a:spAutoFit/>
          </a:bodyPr>
          <a:lstStyle/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01 – «общегосударственные вопросы»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02 – «национальная оборона»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03 – «национальная безопасность и правоохранительная деятельность»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04 – «национальная экономика»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05 – «жилищно-коммунальное хозяйство»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«образование»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«культура, кинематография»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«социальная политика»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«физическая культура и спорт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89048" y="180591"/>
            <a:ext cx="7818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16050</TotalTime>
  <Words>3116</Words>
  <Application>Microsoft Office PowerPoint</Application>
  <PresentationFormat>Произвольный</PresentationFormat>
  <Paragraphs>772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«Реформирование и развитие муниципальной службы в Полавском сельском поселении на 2020 – 2026 годы» </vt:lpstr>
      <vt:lpstr>Муниципальная программа «Противодействия коррупции в органах местного самоуправления Полавского сельского поселения на 2020 – 2026  годы» </vt:lpstr>
      <vt:lpstr>Муниципальная программа «Управление муниципальными финансами Полавского сельского поселения на 2020 – 2026 годы» </vt:lpstr>
      <vt:lpstr>Муниципальная программа «Обеспечение первичных мер пожарной безопасности  в границах населенных пунктов Полавского сельского поселения на 2020-2026 годы» </vt:lpstr>
      <vt:lpstr>Муниципальная программа «Благоустройство территории Полавского сельского поселения на 2020-2026 годы» </vt:lpstr>
      <vt:lpstr>Муниципальная программа «Благоустройство территории Полавского сельского поселения на 2020-2026 годы» </vt:lpstr>
      <vt:lpstr>Муниципальная программа «Благоустройство территории Полавского сельского поселения на 2020-2026 годы» </vt:lpstr>
      <vt:lpstr>Муниципальная программа «Благоустройство территории Полавского сельского поселения на 2020-2026 годы»</vt:lpstr>
      <vt:lpstr>Муниципальная программа «Благоустройство территории Полавского сельского поселения на 2020-2026 годы» </vt:lpstr>
      <vt:lpstr>Муниципальная программа «Благоустройство территории Полавского сельского поселения на 2020-2026 годы» </vt:lpstr>
      <vt:lpstr>Муниципальная программа «Благоустройство территории Полавского сельского поселения на 2020-2026 годы» </vt:lpstr>
      <vt:lpstr>Муниципальная программа «Информатизация Полавского сельского поселения на 2019-2026 годы» </vt:lpstr>
      <vt:lpstr>Муниципальная программа «Развитие, ремонт и содержание автомобильных дорог общего пользования местного значения,  в границах населенных пунктов, ремонт дворовых территорий многоквартирных домов, проездов, тротуаров и общественных территорий в Полавском сельском поселении на 2020 -2026 годы» </vt:lpstr>
      <vt:lpstr>Муниципальная программа «Развитие, ремонт и содержание автомобильных дорог общего пользования местного значения, в границах населенных пунктов, ремонт дворовых территорий многоквартирных домов, проездов, тротуаров и общественных территорий в Полавском сельском поселении на 2020 -2026 годы» </vt:lpstr>
      <vt:lpstr>Муниципальная программа «Создание условий для развития  малого и среднего предпринимательства,  содействие в развитии  сельскохозяйственного производства, на территории Полавского сельского поселения на 2020-2026 годы» </vt:lpstr>
      <vt:lpstr>Муниципальная программа «Градостроительная деятельность в Полавском сельском поселении на 2019-2026 годы»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RePack by Diakov</cp:lastModifiedBy>
  <cp:revision>1419</cp:revision>
  <cp:lastPrinted>2024-04-12T13:07:18Z</cp:lastPrinted>
  <dcterms:created xsi:type="dcterms:W3CDTF">2017-03-10T15:25:40Z</dcterms:created>
  <dcterms:modified xsi:type="dcterms:W3CDTF">2025-03-19T07:30:58Z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